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
  </p:notesMasterIdLst>
  <p:handoutMasterIdLst>
    <p:handoutMasterId r:id="rId14"/>
  </p:handoutMasterIdLst>
  <p:sldIdLst>
    <p:sldId id="256" r:id="rId2"/>
    <p:sldId id="257" r:id="rId3"/>
    <p:sldId id="258" r:id="rId4"/>
    <p:sldId id="259" r:id="rId5"/>
    <p:sldId id="266" r:id="rId6"/>
    <p:sldId id="260" r:id="rId7"/>
    <p:sldId id="261" r:id="rId8"/>
    <p:sldId id="265" r:id="rId9"/>
    <p:sldId id="263" r:id="rId10"/>
    <p:sldId id="262"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60"/>
  </p:normalViewPr>
  <p:slideViewPr>
    <p:cSldViewPr snapToGrid="0">
      <p:cViewPr varScale="1">
        <p:scale>
          <a:sx n="119" d="100"/>
          <a:sy n="119" d="100"/>
        </p:scale>
        <p:origin x="2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51049C-D6E3-41A6-BF76-99E7CB1B86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NZ"/>
              <a:t>World Cargo Pacific</a:t>
            </a:r>
          </a:p>
        </p:txBody>
      </p:sp>
      <p:sp>
        <p:nvSpPr>
          <p:cNvPr id="3" name="Date Placeholder 2">
            <a:extLst>
              <a:ext uri="{FF2B5EF4-FFF2-40B4-BE49-F238E27FC236}">
                <a16:creationId xmlns:a16="http://schemas.microsoft.com/office/drawing/2014/main" id="{D5EE99EF-0E21-4815-9DFA-78C3AD5DC9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9BA18F-85E3-4D94-B671-E368BC450E68}" type="datetimeFigureOut">
              <a:rPr lang="en-NZ" smtClean="0"/>
              <a:t>17/07/2019</a:t>
            </a:fld>
            <a:endParaRPr lang="en-NZ"/>
          </a:p>
        </p:txBody>
      </p:sp>
      <p:sp>
        <p:nvSpPr>
          <p:cNvPr id="4" name="Footer Placeholder 3">
            <a:extLst>
              <a:ext uri="{FF2B5EF4-FFF2-40B4-BE49-F238E27FC236}">
                <a16:creationId xmlns:a16="http://schemas.microsoft.com/office/drawing/2014/main" id="{BB94B5AB-C9D5-4214-B616-8F0BC5FC38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a:extLst>
              <a:ext uri="{FF2B5EF4-FFF2-40B4-BE49-F238E27FC236}">
                <a16:creationId xmlns:a16="http://schemas.microsoft.com/office/drawing/2014/main" id="{BE515EC9-556A-402F-86F6-B3DE00D373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B5F0B1-A90A-40BC-B410-3DBA174301A9}" type="slidenum">
              <a:rPr lang="en-NZ" smtClean="0"/>
              <a:t>‹#›</a:t>
            </a:fld>
            <a:endParaRPr lang="en-NZ"/>
          </a:p>
        </p:txBody>
      </p:sp>
    </p:spTree>
    <p:extLst>
      <p:ext uri="{BB962C8B-B14F-4D97-AF65-F5344CB8AC3E}">
        <p14:creationId xmlns:p14="http://schemas.microsoft.com/office/powerpoint/2010/main" val="2381807114"/>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NZ"/>
              <a:t>World Cargo Pacific</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0EFBA-1FCC-43A5-ACDD-029D45D2D13F}" type="datetimeFigureOut">
              <a:rPr lang="en-NZ" smtClean="0"/>
              <a:t>17/07/2019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A4F92-A582-4E9F-8B54-D65E08FA77CC}" type="slidenum">
              <a:rPr lang="en-NZ" smtClean="0"/>
              <a:t>‹#›</a:t>
            </a:fld>
            <a:endParaRPr lang="en-NZ"/>
          </a:p>
        </p:txBody>
      </p:sp>
    </p:spTree>
    <p:extLst>
      <p:ext uri="{BB962C8B-B14F-4D97-AF65-F5344CB8AC3E}">
        <p14:creationId xmlns:p14="http://schemas.microsoft.com/office/powerpoint/2010/main" val="1688922748"/>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76A4BC-4C48-4D4E-8FF2-2AEBB943F65D}" type="datetime1">
              <a:rPr lang="en-NZ" smtClean="0"/>
              <a:t>17/07/2019</a:t>
            </a:fld>
            <a:endParaRPr lang="en-NZ"/>
          </a:p>
        </p:txBody>
      </p:sp>
      <p:sp>
        <p:nvSpPr>
          <p:cNvPr id="5" name="Footer Placeholder 4"/>
          <p:cNvSpPr>
            <a:spLocks noGrp="1"/>
          </p:cNvSpPr>
          <p:nvPr>
            <p:ph type="ftr" sz="quarter" idx="11"/>
          </p:nvPr>
        </p:nvSpPr>
        <p:spPr/>
        <p:txBody>
          <a:bodyPr/>
          <a:lstStyle/>
          <a:p>
            <a:r>
              <a:rPr lang="en-NZ"/>
              <a:t>www.worldcargopacific.com</a:t>
            </a:r>
          </a:p>
        </p:txBody>
      </p:sp>
      <p:sp>
        <p:nvSpPr>
          <p:cNvPr id="6" name="Slide Number Placeholder 5"/>
          <p:cNvSpPr>
            <a:spLocks noGrp="1"/>
          </p:cNvSpPr>
          <p:nvPr>
            <p:ph type="sldNum" sz="quarter" idx="12"/>
          </p:nvPr>
        </p:nvSpPr>
        <p:spPr/>
        <p:txBody>
          <a:bodyPr/>
          <a:lstStyle/>
          <a:p>
            <a:fld id="{0A5912CC-729C-47D1-AA71-C35C4C32F8E0}"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10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435DB-3F7B-4186-A485-CAC242B9BDDD}" type="datetime1">
              <a:rPr lang="en-NZ" smtClean="0"/>
              <a:t>17/07/2019</a:t>
            </a:fld>
            <a:endParaRPr lang="en-NZ"/>
          </a:p>
        </p:txBody>
      </p:sp>
      <p:sp>
        <p:nvSpPr>
          <p:cNvPr id="5" name="Footer Placeholder 4"/>
          <p:cNvSpPr>
            <a:spLocks noGrp="1"/>
          </p:cNvSpPr>
          <p:nvPr>
            <p:ph type="ftr" sz="quarter" idx="11"/>
          </p:nvPr>
        </p:nvSpPr>
        <p:spPr/>
        <p:txBody>
          <a:bodyPr/>
          <a:lstStyle/>
          <a:p>
            <a:r>
              <a:rPr lang="en-NZ"/>
              <a:t>www.worldcargopacific.com</a:t>
            </a:r>
          </a:p>
        </p:txBody>
      </p:sp>
      <p:sp>
        <p:nvSpPr>
          <p:cNvPr id="6" name="Slide Number Placeholder 5"/>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105903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DAAD8-F371-499A-B2FC-C5CBED519E1E}" type="datetime1">
              <a:rPr lang="en-NZ" smtClean="0"/>
              <a:t>17/07/2019</a:t>
            </a:fld>
            <a:endParaRPr lang="en-NZ"/>
          </a:p>
        </p:txBody>
      </p:sp>
      <p:sp>
        <p:nvSpPr>
          <p:cNvPr id="5" name="Footer Placeholder 4"/>
          <p:cNvSpPr>
            <a:spLocks noGrp="1"/>
          </p:cNvSpPr>
          <p:nvPr>
            <p:ph type="ftr" sz="quarter" idx="11"/>
          </p:nvPr>
        </p:nvSpPr>
        <p:spPr/>
        <p:txBody>
          <a:bodyPr/>
          <a:lstStyle/>
          <a:p>
            <a:r>
              <a:rPr lang="en-NZ"/>
              <a:t>www.worldcargopacific.com</a:t>
            </a:r>
          </a:p>
        </p:txBody>
      </p:sp>
      <p:sp>
        <p:nvSpPr>
          <p:cNvPr id="6" name="Slide Number Placeholder 5"/>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232139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5ECF7-CB3E-4A35-885A-8CB83D0C9F37}" type="datetime1">
              <a:rPr lang="en-NZ" smtClean="0"/>
              <a:t>17/07/2019</a:t>
            </a:fld>
            <a:endParaRPr lang="en-NZ"/>
          </a:p>
        </p:txBody>
      </p:sp>
      <p:sp>
        <p:nvSpPr>
          <p:cNvPr id="5" name="Footer Placeholder 4"/>
          <p:cNvSpPr>
            <a:spLocks noGrp="1"/>
          </p:cNvSpPr>
          <p:nvPr>
            <p:ph type="ftr" sz="quarter" idx="11"/>
          </p:nvPr>
        </p:nvSpPr>
        <p:spPr/>
        <p:txBody>
          <a:bodyPr/>
          <a:lstStyle/>
          <a:p>
            <a:r>
              <a:rPr lang="en-NZ"/>
              <a:t>www.worldcargopacific.com</a:t>
            </a:r>
          </a:p>
        </p:txBody>
      </p:sp>
      <p:sp>
        <p:nvSpPr>
          <p:cNvPr id="6" name="Slide Number Placeholder 5"/>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172138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18C24D-06DE-4F87-B439-416539650FBB}" type="datetime1">
              <a:rPr lang="en-NZ" smtClean="0"/>
              <a:t>17/07/2019</a:t>
            </a:fld>
            <a:endParaRPr lang="en-NZ"/>
          </a:p>
        </p:txBody>
      </p:sp>
      <p:sp>
        <p:nvSpPr>
          <p:cNvPr id="5" name="Footer Placeholder 4"/>
          <p:cNvSpPr>
            <a:spLocks noGrp="1"/>
          </p:cNvSpPr>
          <p:nvPr>
            <p:ph type="ftr" sz="quarter" idx="11"/>
          </p:nvPr>
        </p:nvSpPr>
        <p:spPr/>
        <p:txBody>
          <a:bodyPr/>
          <a:lstStyle/>
          <a:p>
            <a:r>
              <a:rPr lang="en-NZ"/>
              <a:t>www.worldcargopacific.com</a:t>
            </a:r>
          </a:p>
        </p:txBody>
      </p:sp>
      <p:sp>
        <p:nvSpPr>
          <p:cNvPr id="6" name="Slide Number Placeholder 5"/>
          <p:cNvSpPr>
            <a:spLocks noGrp="1"/>
          </p:cNvSpPr>
          <p:nvPr>
            <p:ph type="sldNum" sz="quarter" idx="12"/>
          </p:nvPr>
        </p:nvSpPr>
        <p:spPr/>
        <p:txBody>
          <a:bodyPr/>
          <a:lstStyle/>
          <a:p>
            <a:fld id="{0A5912CC-729C-47D1-AA71-C35C4C32F8E0}" type="slidenum">
              <a:rPr lang="en-NZ" smtClean="0"/>
              <a:t>‹#›</a:t>
            </a:fld>
            <a:endParaRPr lang="en-NZ"/>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9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B54852-D610-42BF-A5AF-6B38CD405EBA}" type="datetime1">
              <a:rPr lang="en-NZ" smtClean="0"/>
              <a:t>17/07/2019</a:t>
            </a:fld>
            <a:endParaRPr lang="en-NZ"/>
          </a:p>
        </p:txBody>
      </p:sp>
      <p:sp>
        <p:nvSpPr>
          <p:cNvPr id="6" name="Footer Placeholder 5"/>
          <p:cNvSpPr>
            <a:spLocks noGrp="1"/>
          </p:cNvSpPr>
          <p:nvPr>
            <p:ph type="ftr" sz="quarter" idx="11"/>
          </p:nvPr>
        </p:nvSpPr>
        <p:spPr/>
        <p:txBody>
          <a:bodyPr/>
          <a:lstStyle/>
          <a:p>
            <a:r>
              <a:rPr lang="en-NZ"/>
              <a:t>www.worldcargopacific.com</a:t>
            </a:r>
          </a:p>
        </p:txBody>
      </p:sp>
      <p:sp>
        <p:nvSpPr>
          <p:cNvPr id="7" name="Slide Number Placeholder 6"/>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2519596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387923-DF48-45B5-AEBC-73974E4F7AB3}" type="datetime1">
              <a:rPr lang="en-NZ" smtClean="0"/>
              <a:t>17/07/2019</a:t>
            </a:fld>
            <a:endParaRPr lang="en-NZ"/>
          </a:p>
        </p:txBody>
      </p:sp>
      <p:sp>
        <p:nvSpPr>
          <p:cNvPr id="8" name="Footer Placeholder 7"/>
          <p:cNvSpPr>
            <a:spLocks noGrp="1"/>
          </p:cNvSpPr>
          <p:nvPr>
            <p:ph type="ftr" sz="quarter" idx="11"/>
          </p:nvPr>
        </p:nvSpPr>
        <p:spPr/>
        <p:txBody>
          <a:bodyPr/>
          <a:lstStyle/>
          <a:p>
            <a:r>
              <a:rPr lang="en-NZ"/>
              <a:t>www.worldcargopacific.com</a:t>
            </a:r>
          </a:p>
        </p:txBody>
      </p:sp>
      <p:sp>
        <p:nvSpPr>
          <p:cNvPr id="9" name="Slide Number Placeholder 8"/>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3044775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22772F-0756-49B9-AC49-92F30C1C31FA}" type="datetime1">
              <a:rPr lang="en-NZ" smtClean="0"/>
              <a:t>17/07/2019</a:t>
            </a:fld>
            <a:endParaRPr lang="en-NZ"/>
          </a:p>
        </p:txBody>
      </p:sp>
      <p:sp>
        <p:nvSpPr>
          <p:cNvPr id="4" name="Footer Placeholder 3"/>
          <p:cNvSpPr>
            <a:spLocks noGrp="1"/>
          </p:cNvSpPr>
          <p:nvPr>
            <p:ph type="ftr" sz="quarter" idx="11"/>
          </p:nvPr>
        </p:nvSpPr>
        <p:spPr/>
        <p:txBody>
          <a:bodyPr/>
          <a:lstStyle/>
          <a:p>
            <a:r>
              <a:rPr lang="en-NZ"/>
              <a:t>www.worldcargopacific.com</a:t>
            </a:r>
          </a:p>
        </p:txBody>
      </p:sp>
      <p:sp>
        <p:nvSpPr>
          <p:cNvPr id="5" name="Slide Number Placeholder 4"/>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151241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E68DC05-227D-4C89-81FF-B5BEE204BC2D}" type="datetime1">
              <a:rPr lang="en-NZ" smtClean="0"/>
              <a:t>17/07/2019</a:t>
            </a:fld>
            <a:endParaRPr lang="en-NZ"/>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NZ"/>
              <a:t>www.worldcargopacific.com</a:t>
            </a:r>
          </a:p>
        </p:txBody>
      </p:sp>
      <p:sp>
        <p:nvSpPr>
          <p:cNvPr id="9" name="Slide Number Placeholder 8"/>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1209355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1A1D08-0D5A-41AA-9DCD-1C60C10EBD92}" type="datetime1">
              <a:rPr lang="en-NZ" smtClean="0"/>
              <a:t>17/07/2019</a:t>
            </a:fld>
            <a:endParaRPr lang="en-NZ"/>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NZ"/>
              <a:t>www.worldcargopacific.com</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A5912CC-729C-47D1-AA71-C35C4C32F8E0}" type="slidenum">
              <a:rPr lang="en-NZ" smtClean="0"/>
              <a:t>‹#›</a:t>
            </a:fld>
            <a:endParaRPr lang="en-NZ"/>
          </a:p>
        </p:txBody>
      </p:sp>
    </p:spTree>
    <p:extLst>
      <p:ext uri="{BB962C8B-B14F-4D97-AF65-F5344CB8AC3E}">
        <p14:creationId xmlns:p14="http://schemas.microsoft.com/office/powerpoint/2010/main" val="62315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17456E-801A-4644-ACAC-5D8932F295C1}" type="datetime1">
              <a:rPr lang="en-NZ" smtClean="0"/>
              <a:t>17/07/2019</a:t>
            </a:fld>
            <a:endParaRPr lang="en-NZ"/>
          </a:p>
        </p:txBody>
      </p:sp>
      <p:sp>
        <p:nvSpPr>
          <p:cNvPr id="6" name="Footer Placeholder 5"/>
          <p:cNvSpPr>
            <a:spLocks noGrp="1"/>
          </p:cNvSpPr>
          <p:nvPr>
            <p:ph type="ftr" sz="quarter" idx="11"/>
          </p:nvPr>
        </p:nvSpPr>
        <p:spPr/>
        <p:txBody>
          <a:bodyPr/>
          <a:lstStyle/>
          <a:p>
            <a:r>
              <a:rPr lang="en-NZ"/>
              <a:t>www.worldcargopacific.com</a:t>
            </a:r>
          </a:p>
        </p:txBody>
      </p:sp>
      <p:sp>
        <p:nvSpPr>
          <p:cNvPr id="7" name="Slide Number Placeholder 6"/>
          <p:cNvSpPr>
            <a:spLocks noGrp="1"/>
          </p:cNvSpPr>
          <p:nvPr>
            <p:ph type="sldNum" sz="quarter" idx="12"/>
          </p:nvPr>
        </p:nvSpPr>
        <p:spPr/>
        <p:txBody>
          <a:bodyPr/>
          <a:lstStyle/>
          <a:p>
            <a:fld id="{0A5912CC-729C-47D1-AA71-C35C4C32F8E0}" type="slidenum">
              <a:rPr lang="en-NZ" smtClean="0"/>
              <a:t>‹#›</a:t>
            </a:fld>
            <a:endParaRPr lang="en-NZ"/>
          </a:p>
        </p:txBody>
      </p:sp>
    </p:spTree>
    <p:extLst>
      <p:ext uri="{BB962C8B-B14F-4D97-AF65-F5344CB8AC3E}">
        <p14:creationId xmlns:p14="http://schemas.microsoft.com/office/powerpoint/2010/main" val="3995415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B98DC75-0AB4-4A79-8AC9-694424AF16C2}" type="datetime1">
              <a:rPr lang="en-NZ" smtClean="0"/>
              <a:t>17/07/2019</a:t>
            </a:fld>
            <a:endParaRPr lang="en-NZ"/>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NZ"/>
              <a:t>www.worldcargopacific.com</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A5912CC-729C-47D1-AA71-C35C4C32F8E0}" type="slidenum">
              <a:rPr lang="en-NZ" smtClean="0"/>
              <a:t>‹#›</a:t>
            </a:fld>
            <a:endParaRPr lang="en-NZ"/>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15187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mailto:exports@worldcargopacific.com" TargetMode="External"/><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mailto:operations@worldcargopacific.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wisetechglobal.com/"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6393A1-3437-400C-8A63-422F1767AF3D}"/>
              </a:ext>
            </a:extLst>
          </p:cNvPr>
          <p:cNvSpPr>
            <a:spLocks noGrp="1"/>
          </p:cNvSpPr>
          <p:nvPr>
            <p:ph type="ctrTitle"/>
          </p:nvPr>
        </p:nvSpPr>
        <p:spPr>
          <a:xfrm>
            <a:off x="1065197" y="5120640"/>
            <a:ext cx="10058400" cy="822960"/>
          </a:xfrm>
        </p:spPr>
        <p:txBody>
          <a:bodyPr>
            <a:normAutofit/>
          </a:bodyPr>
          <a:lstStyle/>
          <a:p>
            <a:r>
              <a:rPr lang="en-NZ" sz="4800" u="sng" dirty="0">
                <a:solidFill>
                  <a:srgbClr val="FFFFFF"/>
                </a:solidFill>
                <a:latin typeface="+mn-lt"/>
                <a:cs typeface="Arial" panose="020B0604020202020204" pitchFamily="34" charset="0"/>
              </a:rPr>
              <a:t>World Cargo Pacific</a:t>
            </a:r>
          </a:p>
        </p:txBody>
      </p:sp>
      <p:sp>
        <p:nvSpPr>
          <p:cNvPr id="3" name="Subtitle 2">
            <a:extLst>
              <a:ext uri="{FF2B5EF4-FFF2-40B4-BE49-F238E27FC236}">
                <a16:creationId xmlns:a16="http://schemas.microsoft.com/office/drawing/2014/main" id="{A89A4910-FD8C-4724-A03F-650A4283D81F}"/>
              </a:ext>
            </a:extLst>
          </p:cNvPr>
          <p:cNvSpPr>
            <a:spLocks noGrp="1"/>
          </p:cNvSpPr>
          <p:nvPr>
            <p:ph type="subTitle" idx="1"/>
          </p:nvPr>
        </p:nvSpPr>
        <p:spPr>
          <a:xfrm>
            <a:off x="1065212" y="5943600"/>
            <a:ext cx="10058400" cy="543513"/>
          </a:xfrm>
        </p:spPr>
        <p:txBody>
          <a:bodyPr>
            <a:normAutofit/>
          </a:bodyPr>
          <a:lstStyle/>
          <a:p>
            <a:r>
              <a:rPr lang="en-NZ" sz="2000" i="1" u="sng" dirty="0">
                <a:solidFill>
                  <a:srgbClr val="FFFFFF"/>
                </a:solidFill>
                <a:latin typeface="+mn-lt"/>
                <a:cs typeface="Arial" panose="020B0604020202020204" pitchFamily="34" charset="0"/>
              </a:rPr>
              <a:t>Company Profile</a:t>
            </a:r>
          </a:p>
          <a:p>
            <a:endParaRPr lang="en-NZ" sz="2000" dirty="0">
              <a:solidFill>
                <a:srgbClr val="FFFFFF"/>
              </a:solidFill>
              <a:latin typeface="+mn-lt"/>
            </a:endParaRPr>
          </a:p>
        </p:txBody>
      </p:sp>
      <p:pic>
        <p:nvPicPr>
          <p:cNvPr id="9" name="Picture 8">
            <a:extLst>
              <a:ext uri="{FF2B5EF4-FFF2-40B4-BE49-F238E27FC236}">
                <a16:creationId xmlns:a16="http://schemas.microsoft.com/office/drawing/2014/main" id="{17AFFD53-FA41-4DDB-BC01-47C35E468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992" y="1633206"/>
            <a:ext cx="7456050" cy="2645695"/>
          </a:xfrm>
          <a:prstGeom prst="rect">
            <a:avLst/>
          </a:prstGeom>
        </p:spPr>
      </p:pic>
      <p:sp>
        <p:nvSpPr>
          <p:cNvPr id="18"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271151F0-D8A1-40E8-B4DB-0F3DDC00A39A}"/>
              </a:ext>
            </a:extLst>
          </p:cNvPr>
          <p:cNvSpPr>
            <a:spLocks noGrp="1"/>
          </p:cNvSpPr>
          <p:nvPr>
            <p:ph type="ftr" sz="quarter" idx="11"/>
          </p:nvPr>
        </p:nvSpPr>
        <p:spPr>
          <a:xfrm>
            <a:off x="7364513" y="6492875"/>
            <a:ext cx="4822804" cy="365125"/>
          </a:xfrm>
        </p:spPr>
        <p:txBody>
          <a:bodyPr>
            <a:normAutofit/>
          </a:bodyPr>
          <a:lstStyle/>
          <a:p>
            <a:pPr>
              <a:spcAft>
                <a:spcPts val="600"/>
              </a:spcAft>
            </a:pPr>
            <a:r>
              <a:rPr lang="en-NZ" dirty="0">
                <a:latin typeface="Arial" panose="020B0604020202020204" pitchFamily="34" charset="0"/>
                <a:cs typeface="Arial" panose="020B0604020202020204" pitchFamily="34" charset="0"/>
              </a:rPr>
              <a:t>www.worldcargopacific.com</a:t>
            </a:r>
          </a:p>
        </p:txBody>
      </p:sp>
      <p:sp>
        <p:nvSpPr>
          <p:cNvPr id="4" name="Rectangle 3">
            <a:extLst>
              <a:ext uri="{FF2B5EF4-FFF2-40B4-BE49-F238E27FC236}">
                <a16:creationId xmlns:a16="http://schemas.microsoft.com/office/drawing/2014/main" id="{DA15EB2F-10B5-444E-8C2B-BB50D3D44E4A}"/>
              </a:ext>
            </a:extLst>
          </p:cNvPr>
          <p:cNvSpPr/>
          <p:nvPr/>
        </p:nvSpPr>
        <p:spPr>
          <a:xfrm>
            <a:off x="1108213" y="5259897"/>
            <a:ext cx="4822804" cy="683703"/>
          </a:xfrm>
          <a:prstGeom prst="rect">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663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0EFF-0326-41ED-AA4B-1F0344A8FB28}"/>
              </a:ext>
            </a:extLst>
          </p:cNvPr>
          <p:cNvSpPr>
            <a:spLocks noGrp="1"/>
          </p:cNvSpPr>
          <p:nvPr>
            <p:ph type="title"/>
          </p:nvPr>
        </p:nvSpPr>
        <p:spPr>
          <a:xfrm>
            <a:off x="1066800" y="263117"/>
            <a:ext cx="10058400" cy="1450757"/>
          </a:xfrm>
        </p:spPr>
        <p:txBody>
          <a:bodyPr>
            <a:normAutofit/>
          </a:bodyPr>
          <a:lstStyle/>
          <a:p>
            <a:pPr algn="ctr"/>
            <a:r>
              <a:rPr lang="en-NZ" u="sng" dirty="0">
                <a:solidFill>
                  <a:srgbClr val="FF0000"/>
                </a:solidFill>
              </a:rPr>
              <a:t>Our Partnerships</a:t>
            </a:r>
          </a:p>
        </p:txBody>
      </p:sp>
      <p:sp>
        <p:nvSpPr>
          <p:cNvPr id="4" name="Footer Placeholder 3">
            <a:extLst>
              <a:ext uri="{FF2B5EF4-FFF2-40B4-BE49-F238E27FC236}">
                <a16:creationId xmlns:a16="http://schemas.microsoft.com/office/drawing/2014/main" id="{69DB7CFE-96EA-4A9E-AADA-03D9231CD80C}"/>
              </a:ext>
            </a:extLst>
          </p:cNvPr>
          <p:cNvSpPr>
            <a:spLocks noGrp="1"/>
          </p:cNvSpPr>
          <p:nvPr>
            <p:ph type="ftr" sz="quarter" idx="11"/>
          </p:nvPr>
        </p:nvSpPr>
        <p:spPr/>
        <p:txBody>
          <a:bodyPr/>
          <a:lstStyle/>
          <a:p>
            <a:r>
              <a:rPr lang="en-NZ"/>
              <a:t>www.worldcargopacific.com</a:t>
            </a:r>
          </a:p>
        </p:txBody>
      </p:sp>
      <p:pic>
        <p:nvPicPr>
          <p:cNvPr id="9" name="Picture 8">
            <a:extLst>
              <a:ext uri="{FF2B5EF4-FFF2-40B4-BE49-F238E27FC236}">
                <a16:creationId xmlns:a16="http://schemas.microsoft.com/office/drawing/2014/main" id="{945D6272-C260-4D4A-A748-942486144FA6}"/>
              </a:ext>
            </a:extLst>
          </p:cNvPr>
          <p:cNvPicPr>
            <a:picLocks noChangeAspect="1"/>
          </p:cNvPicPr>
          <p:nvPr/>
        </p:nvPicPr>
        <p:blipFill>
          <a:blip r:embed="rId3"/>
          <a:stretch>
            <a:fillRect/>
          </a:stretch>
        </p:blipFill>
        <p:spPr>
          <a:xfrm>
            <a:off x="3239072" y="2437079"/>
            <a:ext cx="1905000" cy="847725"/>
          </a:xfrm>
          <a:prstGeom prst="rect">
            <a:avLst/>
          </a:prstGeom>
        </p:spPr>
      </p:pic>
      <p:pic>
        <p:nvPicPr>
          <p:cNvPr id="10" name="Picture 9">
            <a:extLst>
              <a:ext uri="{FF2B5EF4-FFF2-40B4-BE49-F238E27FC236}">
                <a16:creationId xmlns:a16="http://schemas.microsoft.com/office/drawing/2014/main" id="{3877307F-4F91-4A9E-929E-86979EE6443E}"/>
              </a:ext>
            </a:extLst>
          </p:cNvPr>
          <p:cNvPicPr>
            <a:picLocks noChangeAspect="1"/>
          </p:cNvPicPr>
          <p:nvPr/>
        </p:nvPicPr>
        <p:blipFill>
          <a:blip r:embed="rId4"/>
          <a:stretch>
            <a:fillRect/>
          </a:stretch>
        </p:blipFill>
        <p:spPr>
          <a:xfrm>
            <a:off x="6012787" y="2437079"/>
            <a:ext cx="1905000" cy="847725"/>
          </a:xfrm>
          <a:prstGeom prst="rect">
            <a:avLst/>
          </a:prstGeom>
        </p:spPr>
      </p:pic>
      <p:pic>
        <p:nvPicPr>
          <p:cNvPr id="13" name="Picture 12">
            <a:extLst>
              <a:ext uri="{FF2B5EF4-FFF2-40B4-BE49-F238E27FC236}">
                <a16:creationId xmlns:a16="http://schemas.microsoft.com/office/drawing/2014/main" id="{016D685E-2FC3-49D2-A0CF-C71FB2F9396A}"/>
              </a:ext>
            </a:extLst>
          </p:cNvPr>
          <p:cNvPicPr>
            <a:picLocks noChangeAspect="1"/>
          </p:cNvPicPr>
          <p:nvPr/>
        </p:nvPicPr>
        <p:blipFill>
          <a:blip r:embed="rId5"/>
          <a:stretch>
            <a:fillRect/>
          </a:stretch>
        </p:blipFill>
        <p:spPr>
          <a:xfrm>
            <a:off x="465357" y="2437078"/>
            <a:ext cx="1905000" cy="847725"/>
          </a:xfrm>
          <a:prstGeom prst="rect">
            <a:avLst/>
          </a:prstGeom>
        </p:spPr>
      </p:pic>
      <p:pic>
        <p:nvPicPr>
          <p:cNvPr id="15" name="Picture 14">
            <a:extLst>
              <a:ext uri="{FF2B5EF4-FFF2-40B4-BE49-F238E27FC236}">
                <a16:creationId xmlns:a16="http://schemas.microsoft.com/office/drawing/2014/main" id="{E695CEB7-928A-41B1-8A01-C785EBD82A5C}"/>
              </a:ext>
            </a:extLst>
          </p:cNvPr>
          <p:cNvPicPr>
            <a:picLocks noChangeAspect="1"/>
          </p:cNvPicPr>
          <p:nvPr/>
        </p:nvPicPr>
        <p:blipFill>
          <a:blip r:embed="rId6"/>
          <a:stretch>
            <a:fillRect/>
          </a:stretch>
        </p:blipFill>
        <p:spPr>
          <a:xfrm>
            <a:off x="8786502" y="2437078"/>
            <a:ext cx="1905000" cy="847725"/>
          </a:xfrm>
          <a:prstGeom prst="rect">
            <a:avLst/>
          </a:prstGeom>
        </p:spPr>
      </p:pic>
      <p:pic>
        <p:nvPicPr>
          <p:cNvPr id="5" name="Picture 4">
            <a:extLst>
              <a:ext uri="{FF2B5EF4-FFF2-40B4-BE49-F238E27FC236}">
                <a16:creationId xmlns:a16="http://schemas.microsoft.com/office/drawing/2014/main" id="{778E502A-6B01-414F-BF9A-FDC3A5562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357" y="4052691"/>
            <a:ext cx="1905000" cy="870645"/>
          </a:xfrm>
          <a:prstGeom prst="rect">
            <a:avLst/>
          </a:prstGeom>
        </p:spPr>
      </p:pic>
      <p:pic>
        <p:nvPicPr>
          <p:cNvPr id="6" name="Picture 5">
            <a:extLst>
              <a:ext uri="{FF2B5EF4-FFF2-40B4-BE49-F238E27FC236}">
                <a16:creationId xmlns:a16="http://schemas.microsoft.com/office/drawing/2014/main" id="{C866C165-5232-4EA0-A2D0-B3D31F6AE378}"/>
              </a:ext>
            </a:extLst>
          </p:cNvPr>
          <p:cNvPicPr>
            <a:picLocks noChangeAspect="1"/>
          </p:cNvPicPr>
          <p:nvPr/>
        </p:nvPicPr>
        <p:blipFill>
          <a:blip r:embed="rId8"/>
          <a:stretch>
            <a:fillRect/>
          </a:stretch>
        </p:blipFill>
        <p:spPr>
          <a:xfrm>
            <a:off x="3239072" y="4052691"/>
            <a:ext cx="1905000" cy="847725"/>
          </a:xfrm>
          <a:prstGeom prst="rect">
            <a:avLst/>
          </a:prstGeom>
        </p:spPr>
      </p:pic>
      <p:pic>
        <p:nvPicPr>
          <p:cNvPr id="8" name="Picture 7">
            <a:extLst>
              <a:ext uri="{FF2B5EF4-FFF2-40B4-BE49-F238E27FC236}">
                <a16:creationId xmlns:a16="http://schemas.microsoft.com/office/drawing/2014/main" id="{4009A75B-D1ED-4C49-A2A0-0CFE060306B4}"/>
              </a:ext>
            </a:extLst>
          </p:cNvPr>
          <p:cNvPicPr>
            <a:picLocks noChangeAspect="1"/>
          </p:cNvPicPr>
          <p:nvPr/>
        </p:nvPicPr>
        <p:blipFill>
          <a:blip r:embed="rId9"/>
          <a:stretch>
            <a:fillRect/>
          </a:stretch>
        </p:blipFill>
        <p:spPr>
          <a:xfrm>
            <a:off x="6012787" y="4012499"/>
            <a:ext cx="1905000" cy="847725"/>
          </a:xfrm>
          <a:prstGeom prst="rect">
            <a:avLst/>
          </a:prstGeom>
        </p:spPr>
      </p:pic>
      <p:pic>
        <p:nvPicPr>
          <p:cNvPr id="11" name="Picture 10">
            <a:extLst>
              <a:ext uri="{FF2B5EF4-FFF2-40B4-BE49-F238E27FC236}">
                <a16:creationId xmlns:a16="http://schemas.microsoft.com/office/drawing/2014/main" id="{42A2D9B6-18CE-4AAA-A938-6F17540F23BD}"/>
              </a:ext>
            </a:extLst>
          </p:cNvPr>
          <p:cNvPicPr>
            <a:picLocks noChangeAspect="1"/>
          </p:cNvPicPr>
          <p:nvPr/>
        </p:nvPicPr>
        <p:blipFill>
          <a:blip r:embed="rId10"/>
          <a:stretch>
            <a:fillRect/>
          </a:stretch>
        </p:blipFill>
        <p:spPr>
          <a:xfrm>
            <a:off x="8786502" y="4012499"/>
            <a:ext cx="1905000" cy="847725"/>
          </a:xfrm>
          <a:prstGeom prst="rect">
            <a:avLst/>
          </a:prstGeom>
        </p:spPr>
      </p:pic>
      <p:pic>
        <p:nvPicPr>
          <p:cNvPr id="7" name="Picture 6">
            <a:extLst>
              <a:ext uri="{FF2B5EF4-FFF2-40B4-BE49-F238E27FC236}">
                <a16:creationId xmlns:a16="http://schemas.microsoft.com/office/drawing/2014/main" id="{5740B83C-A9FC-42E1-BEC0-C50A9114B2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5501" y="6273115"/>
            <a:ext cx="1648311" cy="584885"/>
          </a:xfrm>
          <a:prstGeom prst="rect">
            <a:avLst/>
          </a:prstGeom>
        </p:spPr>
      </p:pic>
    </p:spTree>
    <p:extLst>
      <p:ext uri="{BB962C8B-B14F-4D97-AF65-F5344CB8AC3E}">
        <p14:creationId xmlns:p14="http://schemas.microsoft.com/office/powerpoint/2010/main" val="220607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F4B0E0-E1D1-40CA-A75F-078469FDC38F}"/>
              </a:ext>
            </a:extLst>
          </p:cNvPr>
          <p:cNvSpPr>
            <a:spLocks noGrp="1"/>
          </p:cNvSpPr>
          <p:nvPr>
            <p:ph type="ftr" sz="quarter" idx="11"/>
          </p:nvPr>
        </p:nvSpPr>
        <p:spPr>
          <a:xfrm>
            <a:off x="391886" y="6492875"/>
            <a:ext cx="4822804" cy="365125"/>
          </a:xfrm>
        </p:spPr>
        <p:txBody>
          <a:bodyPr>
            <a:normAutofit/>
          </a:bodyPr>
          <a:lstStyle/>
          <a:p>
            <a:pPr algn="l">
              <a:spcAft>
                <a:spcPts val="600"/>
              </a:spcAft>
            </a:pPr>
            <a:r>
              <a:rPr lang="en-NZ" sz="1100" dirty="0">
                <a:solidFill>
                  <a:schemeClr val="tx1">
                    <a:alpha val="80000"/>
                  </a:schemeClr>
                </a:solidFill>
              </a:rPr>
              <a:t>www.worldcargopacific.com</a:t>
            </a:r>
          </a:p>
        </p:txBody>
      </p:sp>
      <p:sp>
        <p:nvSpPr>
          <p:cNvPr id="3" name="Content Placeholder 2">
            <a:extLst>
              <a:ext uri="{FF2B5EF4-FFF2-40B4-BE49-F238E27FC236}">
                <a16:creationId xmlns:a16="http://schemas.microsoft.com/office/drawing/2014/main" id="{0C656697-1E9A-401A-B514-CCC0C577F7D7}"/>
              </a:ext>
            </a:extLst>
          </p:cNvPr>
          <p:cNvSpPr>
            <a:spLocks noGrp="1"/>
          </p:cNvSpPr>
          <p:nvPr>
            <p:ph idx="4294967295"/>
          </p:nvPr>
        </p:nvSpPr>
        <p:spPr>
          <a:xfrm>
            <a:off x="3589934" y="1156996"/>
            <a:ext cx="6594853" cy="5335879"/>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chor="t">
            <a:normAutofit fontScale="25000" lnSpcReduction="20000"/>
          </a:bodyPr>
          <a:lstStyle/>
          <a:p>
            <a:pPr marL="0" indent="0" algn="ctr">
              <a:lnSpc>
                <a:spcPct val="170000"/>
              </a:lnSpc>
              <a:buNone/>
            </a:pPr>
            <a:r>
              <a:rPr lang="en-NZ" sz="9600" b="1" u="sng" dirty="0">
                <a:solidFill>
                  <a:srgbClr val="FF0000"/>
                </a:solidFill>
              </a:rPr>
              <a:t>Location</a:t>
            </a:r>
            <a:endParaRPr lang="en-NZ" sz="9600" u="sng" dirty="0">
              <a:solidFill>
                <a:srgbClr val="FF0000"/>
              </a:solidFill>
            </a:endParaRPr>
          </a:p>
          <a:p>
            <a:pPr marL="0" indent="0" algn="ctr">
              <a:lnSpc>
                <a:spcPct val="170000"/>
              </a:lnSpc>
              <a:buNone/>
            </a:pPr>
            <a:r>
              <a:rPr lang="en-NZ" sz="5600" b="1" u="sng" dirty="0">
                <a:solidFill>
                  <a:schemeClr val="tx1"/>
                </a:solidFill>
              </a:rPr>
              <a:t>Office New Zealand:</a:t>
            </a:r>
            <a:r>
              <a:rPr lang="en-NZ" sz="5600" b="1" dirty="0">
                <a:solidFill>
                  <a:schemeClr val="tx1"/>
                </a:solidFill>
              </a:rPr>
              <a:t> </a:t>
            </a:r>
            <a:r>
              <a:rPr lang="en-NZ" sz="5600" dirty="0">
                <a:solidFill>
                  <a:srgbClr val="002060"/>
                </a:solidFill>
              </a:rPr>
              <a:t>16/203 Kirkbride Road, Mangere Po Box: 73045 Auckland Airport 2150.</a:t>
            </a:r>
          </a:p>
          <a:p>
            <a:pPr marL="0" lvl="0" indent="0" algn="ctr" fontAlgn="base">
              <a:lnSpc>
                <a:spcPct val="170000"/>
              </a:lnSpc>
              <a:buNone/>
            </a:pPr>
            <a:r>
              <a:rPr lang="en-NZ" sz="5600" u="sng" dirty="0">
                <a:solidFill>
                  <a:schemeClr val="tx1"/>
                </a:solidFill>
              </a:rPr>
              <a:t>Email:</a:t>
            </a:r>
            <a:r>
              <a:rPr lang="en-NZ" sz="5600" dirty="0">
                <a:solidFill>
                  <a:schemeClr val="tx1"/>
                </a:solidFill>
              </a:rPr>
              <a:t> </a:t>
            </a:r>
            <a:r>
              <a:rPr lang="en-NZ" sz="5600" u="sng" dirty="0">
                <a:solidFill>
                  <a:srgbClr val="002060"/>
                </a:solidFill>
                <a:hlinkClick r:id="rId3">
                  <a:extLst>
                    <a:ext uri="{A12FA001-AC4F-418D-AE19-62706E023703}">
                      <ahyp:hlinkClr xmlns:ahyp="http://schemas.microsoft.com/office/drawing/2018/hyperlinkcolor" val="tx"/>
                    </a:ext>
                  </a:extLst>
                </a:hlinkClick>
              </a:rPr>
              <a:t>exports@worldcargopacific.com</a:t>
            </a:r>
            <a:endParaRPr lang="en-NZ" sz="5600" dirty="0">
              <a:solidFill>
                <a:srgbClr val="002060"/>
              </a:solidFill>
            </a:endParaRPr>
          </a:p>
          <a:p>
            <a:pPr marL="0" lvl="0" indent="0" algn="ctr" fontAlgn="base">
              <a:lnSpc>
                <a:spcPct val="170000"/>
              </a:lnSpc>
              <a:buNone/>
            </a:pPr>
            <a:r>
              <a:rPr lang="en-NZ" sz="5600" u="sng" dirty="0">
                <a:solidFill>
                  <a:schemeClr val="tx1"/>
                </a:solidFill>
              </a:rPr>
              <a:t>Phone:</a:t>
            </a:r>
            <a:r>
              <a:rPr lang="en-NZ" sz="5600" dirty="0">
                <a:solidFill>
                  <a:schemeClr val="tx1"/>
                </a:solidFill>
              </a:rPr>
              <a:t> </a:t>
            </a:r>
            <a:r>
              <a:rPr lang="en-NZ" sz="5600" dirty="0">
                <a:solidFill>
                  <a:srgbClr val="002060"/>
                </a:solidFill>
              </a:rPr>
              <a:t>+64 9 972 0460</a:t>
            </a:r>
          </a:p>
          <a:p>
            <a:pPr marL="0" lvl="0" indent="0" algn="ctr" fontAlgn="base">
              <a:lnSpc>
                <a:spcPct val="170000"/>
              </a:lnSpc>
              <a:buNone/>
            </a:pPr>
            <a:r>
              <a:rPr lang="en-NZ" sz="5600" u="sng" dirty="0">
                <a:solidFill>
                  <a:schemeClr val="tx1"/>
                </a:solidFill>
              </a:rPr>
              <a:t>Fax</a:t>
            </a:r>
            <a:r>
              <a:rPr lang="en-NZ" sz="5600" dirty="0">
                <a:solidFill>
                  <a:schemeClr val="tx1"/>
                </a:solidFill>
              </a:rPr>
              <a:t>: </a:t>
            </a:r>
            <a:r>
              <a:rPr lang="en-NZ" sz="5600" dirty="0">
                <a:solidFill>
                  <a:srgbClr val="002060"/>
                </a:solidFill>
              </a:rPr>
              <a:t>+64 9 972 0474</a:t>
            </a:r>
          </a:p>
          <a:p>
            <a:pPr marL="0" lvl="0" indent="0" algn="ctr" fontAlgn="base">
              <a:lnSpc>
                <a:spcPct val="170000"/>
              </a:lnSpc>
              <a:buNone/>
            </a:pPr>
            <a:r>
              <a:rPr lang="en-NZ" sz="5600" u="sng" dirty="0">
                <a:solidFill>
                  <a:schemeClr val="tx1"/>
                </a:solidFill>
              </a:rPr>
              <a:t>After hours </a:t>
            </a:r>
            <a:r>
              <a:rPr lang="en-NZ" sz="5600" u="sng" dirty="0" err="1">
                <a:solidFill>
                  <a:schemeClr val="tx1"/>
                </a:solidFill>
              </a:rPr>
              <a:t>tel</a:t>
            </a:r>
            <a:r>
              <a:rPr lang="en-NZ" sz="5600" u="sng" dirty="0">
                <a:solidFill>
                  <a:schemeClr val="tx1"/>
                </a:solidFill>
              </a:rPr>
              <a:t>:</a:t>
            </a:r>
            <a:r>
              <a:rPr lang="en-NZ" sz="5600" dirty="0">
                <a:solidFill>
                  <a:schemeClr val="tx1"/>
                </a:solidFill>
              </a:rPr>
              <a:t> </a:t>
            </a:r>
            <a:r>
              <a:rPr lang="en-NZ" sz="5600" dirty="0">
                <a:solidFill>
                  <a:srgbClr val="002060"/>
                </a:solidFill>
              </a:rPr>
              <a:t>+64 21 028 35618 or +64 21 048 9457</a:t>
            </a:r>
          </a:p>
          <a:p>
            <a:pPr marL="0" lvl="0" indent="0" algn="ctr" fontAlgn="base">
              <a:lnSpc>
                <a:spcPct val="170000"/>
              </a:lnSpc>
              <a:buNone/>
            </a:pPr>
            <a:r>
              <a:rPr lang="en-NZ" sz="5600" b="1" u="sng" dirty="0">
                <a:solidFill>
                  <a:schemeClr val="tx1"/>
                </a:solidFill>
              </a:rPr>
              <a:t>Office Tahiti:</a:t>
            </a:r>
            <a:r>
              <a:rPr lang="en-NZ" sz="5600" b="1" dirty="0">
                <a:solidFill>
                  <a:schemeClr val="tx1"/>
                </a:solidFill>
              </a:rPr>
              <a:t> </a:t>
            </a:r>
            <a:r>
              <a:rPr lang="en-NZ" sz="5600" dirty="0">
                <a:solidFill>
                  <a:srgbClr val="002060"/>
                </a:solidFill>
              </a:rPr>
              <a:t>15 rue du Dr </a:t>
            </a:r>
            <a:r>
              <a:rPr lang="en-NZ" sz="5600" dirty="0" err="1">
                <a:solidFill>
                  <a:srgbClr val="002060"/>
                </a:solidFill>
              </a:rPr>
              <a:t>Cassiau</a:t>
            </a:r>
            <a:r>
              <a:rPr lang="en-NZ" sz="5600" dirty="0">
                <a:solidFill>
                  <a:srgbClr val="002060"/>
                </a:solidFill>
              </a:rPr>
              <a:t> B.P. 44361 </a:t>
            </a:r>
            <a:r>
              <a:rPr lang="en-NZ" sz="5600" dirty="0" err="1">
                <a:solidFill>
                  <a:srgbClr val="002060"/>
                </a:solidFill>
              </a:rPr>
              <a:t>Papeete</a:t>
            </a:r>
            <a:r>
              <a:rPr lang="en-NZ" sz="5600" dirty="0">
                <a:solidFill>
                  <a:srgbClr val="002060"/>
                </a:solidFill>
              </a:rPr>
              <a:t> – Tahiti</a:t>
            </a:r>
          </a:p>
          <a:p>
            <a:pPr marL="0" lvl="0" indent="0" algn="ctr" fontAlgn="base">
              <a:lnSpc>
                <a:spcPct val="170000"/>
              </a:lnSpc>
              <a:buNone/>
            </a:pPr>
            <a:r>
              <a:rPr lang="en-NZ" sz="5600" u="sng" dirty="0">
                <a:solidFill>
                  <a:schemeClr val="tx1"/>
                </a:solidFill>
              </a:rPr>
              <a:t>Email:</a:t>
            </a:r>
            <a:r>
              <a:rPr lang="en-NZ" sz="5600" dirty="0">
                <a:solidFill>
                  <a:schemeClr val="tx1"/>
                </a:solidFill>
              </a:rPr>
              <a:t> </a:t>
            </a:r>
            <a:r>
              <a:rPr lang="en-NZ" sz="5600" u="sng" dirty="0">
                <a:solidFill>
                  <a:srgbClr val="002060"/>
                </a:solidFill>
                <a:hlinkClick r:id="rId4">
                  <a:extLst>
                    <a:ext uri="{A12FA001-AC4F-418D-AE19-62706E023703}">
                      <ahyp:hlinkClr xmlns:ahyp="http://schemas.microsoft.com/office/drawing/2018/hyperlinkcolor" val="tx"/>
                    </a:ext>
                  </a:extLst>
                </a:hlinkClick>
              </a:rPr>
              <a:t>operations@worldcargopacific.com</a:t>
            </a:r>
            <a:endParaRPr lang="en-NZ" sz="5600" dirty="0">
              <a:solidFill>
                <a:srgbClr val="002060"/>
              </a:solidFill>
            </a:endParaRPr>
          </a:p>
          <a:p>
            <a:pPr marL="0" lvl="0" indent="0" algn="ctr" fontAlgn="base">
              <a:lnSpc>
                <a:spcPct val="170000"/>
              </a:lnSpc>
              <a:buNone/>
            </a:pPr>
            <a:r>
              <a:rPr lang="en-NZ" sz="5600" u="sng" dirty="0">
                <a:solidFill>
                  <a:schemeClr val="tx1"/>
                </a:solidFill>
              </a:rPr>
              <a:t>Phone:</a:t>
            </a:r>
            <a:r>
              <a:rPr lang="en-NZ" sz="5600" dirty="0">
                <a:solidFill>
                  <a:schemeClr val="tx1"/>
                </a:solidFill>
              </a:rPr>
              <a:t> </a:t>
            </a:r>
            <a:r>
              <a:rPr lang="en-NZ" sz="5600" dirty="0">
                <a:solidFill>
                  <a:srgbClr val="002060"/>
                </a:solidFill>
              </a:rPr>
              <a:t>(+689) 40 42 99 60</a:t>
            </a:r>
          </a:p>
          <a:p>
            <a:pPr marL="0" lvl="0" indent="0" algn="ctr" fontAlgn="base">
              <a:lnSpc>
                <a:spcPct val="170000"/>
              </a:lnSpc>
              <a:buNone/>
            </a:pPr>
            <a:r>
              <a:rPr lang="en-NZ" sz="5600" u="sng" dirty="0">
                <a:solidFill>
                  <a:schemeClr val="tx1"/>
                </a:solidFill>
              </a:rPr>
              <a:t>Fax:</a:t>
            </a:r>
            <a:r>
              <a:rPr lang="en-NZ" sz="5600" dirty="0">
                <a:solidFill>
                  <a:schemeClr val="tx1"/>
                </a:solidFill>
              </a:rPr>
              <a:t> </a:t>
            </a:r>
            <a:r>
              <a:rPr lang="en-NZ" sz="5600" dirty="0">
                <a:solidFill>
                  <a:srgbClr val="002060"/>
                </a:solidFill>
              </a:rPr>
              <a:t>(+689) 40 43 99 60</a:t>
            </a:r>
          </a:p>
          <a:p>
            <a:endParaRPr lang="en-NZ" sz="700" dirty="0"/>
          </a:p>
        </p:txBody>
      </p:sp>
      <p:sp>
        <p:nvSpPr>
          <p:cNvPr id="12" name="Flowchart: Connector 11">
            <a:extLst>
              <a:ext uri="{FF2B5EF4-FFF2-40B4-BE49-F238E27FC236}">
                <a16:creationId xmlns:a16="http://schemas.microsoft.com/office/drawing/2014/main" id="{25D341CF-63D7-423A-83E3-997B5F9AB67D}"/>
              </a:ext>
            </a:extLst>
          </p:cNvPr>
          <p:cNvSpPr/>
          <p:nvPr/>
        </p:nvSpPr>
        <p:spPr>
          <a:xfrm>
            <a:off x="9645801" y="4381155"/>
            <a:ext cx="2547090" cy="2476845"/>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NZ"/>
          </a:p>
        </p:txBody>
      </p:sp>
      <p:pic>
        <p:nvPicPr>
          <p:cNvPr id="10" name="Picture 9">
            <a:extLst>
              <a:ext uri="{FF2B5EF4-FFF2-40B4-BE49-F238E27FC236}">
                <a16:creationId xmlns:a16="http://schemas.microsoft.com/office/drawing/2014/main" id="{1362520E-BE80-486C-B941-1ED206EAD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2347" y="5143915"/>
            <a:ext cx="2433999" cy="863677"/>
          </a:xfrm>
          <a:prstGeom prst="rect">
            <a:avLst/>
          </a:prstGeom>
        </p:spPr>
      </p:pic>
    </p:spTree>
    <p:extLst>
      <p:ext uri="{BB962C8B-B14F-4D97-AF65-F5344CB8AC3E}">
        <p14:creationId xmlns:p14="http://schemas.microsoft.com/office/powerpoint/2010/main" val="80191136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0B0C53-2963-4E3F-AFE7-BBC9441462D2}"/>
              </a:ext>
            </a:extLst>
          </p:cNvPr>
          <p:cNvSpPr>
            <a:spLocks noGrp="1"/>
          </p:cNvSpPr>
          <p:nvPr>
            <p:ph type="title"/>
          </p:nvPr>
        </p:nvSpPr>
        <p:spPr>
          <a:xfrm>
            <a:off x="-1" y="-291548"/>
            <a:ext cx="4040071" cy="2155953"/>
          </a:xfrm>
        </p:spPr>
        <p:txBody>
          <a:bodyPr>
            <a:normAutofit/>
          </a:bodyPr>
          <a:lstStyle/>
          <a:p>
            <a:pPr algn="ctr"/>
            <a:r>
              <a:rPr lang="en-NZ" u="sng" dirty="0">
                <a:solidFill>
                  <a:srgbClr val="FFFFFF"/>
                </a:solidFill>
                <a:latin typeface="Arial" panose="020B0604020202020204" pitchFamily="34" charset="0"/>
                <a:cs typeface="Arial" panose="020B0604020202020204" pitchFamily="34" charset="0"/>
              </a:rPr>
              <a:t>World Cargo Pacific</a:t>
            </a:r>
          </a:p>
        </p:txBody>
      </p:sp>
      <p:sp>
        <p:nvSpPr>
          <p:cNvPr id="3" name="Content Placeholder 2">
            <a:extLst>
              <a:ext uri="{FF2B5EF4-FFF2-40B4-BE49-F238E27FC236}">
                <a16:creationId xmlns:a16="http://schemas.microsoft.com/office/drawing/2014/main" id="{66F5AF01-6F65-4EAC-8DE1-46D46C7E74D7}"/>
              </a:ext>
            </a:extLst>
          </p:cNvPr>
          <p:cNvSpPr>
            <a:spLocks noGrp="1"/>
          </p:cNvSpPr>
          <p:nvPr>
            <p:ph idx="1"/>
          </p:nvPr>
        </p:nvSpPr>
        <p:spPr>
          <a:xfrm>
            <a:off x="159615" y="2069053"/>
            <a:ext cx="3827184" cy="4353490"/>
          </a:xfrm>
        </p:spPr>
        <p:txBody>
          <a:bodyPr>
            <a:normAutofit fontScale="92500" lnSpcReduction="10000"/>
          </a:bodyPr>
          <a:lstStyle/>
          <a:p>
            <a:pPr marL="0" indent="0" algn="just">
              <a:buNone/>
            </a:pPr>
            <a:r>
              <a:rPr lang="en-NZ" sz="1400" dirty="0">
                <a:solidFill>
                  <a:srgbClr val="FFFFFF"/>
                </a:solidFill>
                <a:cs typeface="Arial" panose="020B0604020202020204" pitchFamily="34" charset="0"/>
              </a:rPr>
              <a:t>World Cargo Pacific (WCP) is your personalised and worldwide freight consultant into the Pacific Islands.</a:t>
            </a:r>
          </a:p>
          <a:p>
            <a:pPr algn="just"/>
            <a:r>
              <a:rPr lang="en-NZ" sz="1400" dirty="0">
                <a:solidFill>
                  <a:srgbClr val="FFFFFF"/>
                </a:solidFill>
                <a:cs typeface="Arial" panose="020B0604020202020204" pitchFamily="34" charset="0"/>
              </a:rPr>
              <a:t>We are a young, and dynamic company offering a personalised and professional service in international freight forwarding since December 2014.</a:t>
            </a:r>
          </a:p>
          <a:p>
            <a:pPr algn="just"/>
            <a:r>
              <a:rPr lang="en-NZ" sz="1400" dirty="0">
                <a:solidFill>
                  <a:srgbClr val="FFFFFF"/>
                </a:solidFill>
                <a:cs typeface="Arial" panose="020B0604020202020204" pitchFamily="34" charset="0"/>
              </a:rPr>
              <a:t>Specialising in Consolidation services worldwide into the Pacific Islands as a niche market; while at the same time, we handle any cross trade shipment worldwide and to/from New Zealand.</a:t>
            </a:r>
          </a:p>
          <a:p>
            <a:pPr algn="just" fontAlgn="base"/>
            <a:r>
              <a:rPr lang="en-NZ" sz="1400" dirty="0">
                <a:solidFill>
                  <a:srgbClr val="FFFFFF"/>
                </a:solidFill>
                <a:cs typeface="Arial" panose="020B0604020202020204" pitchFamily="34" charset="0"/>
              </a:rPr>
              <a:t>At World Cargo Pacific, we understand the importance of technology; an accurate and rapid flow of information is a critical requirement to ensure the smooth and predictable movement of freight. At the </a:t>
            </a:r>
            <a:r>
              <a:rPr lang="en-NZ" sz="1400" dirty="0" err="1">
                <a:solidFill>
                  <a:srgbClr val="FFFFFF"/>
                </a:solidFill>
                <a:cs typeface="Arial" panose="020B0604020202020204" pitchFamily="34" charset="0"/>
              </a:rPr>
              <a:t>center</a:t>
            </a:r>
            <a:r>
              <a:rPr lang="en-NZ" sz="1400" dirty="0">
                <a:solidFill>
                  <a:srgbClr val="FFFFFF"/>
                </a:solidFill>
                <a:cs typeface="Arial" panose="020B0604020202020204" pitchFamily="34" charset="0"/>
              </a:rPr>
              <a:t> of our technology strategy is the world’s leading logistics solution, </a:t>
            </a:r>
            <a:r>
              <a:rPr lang="en-NZ" sz="1400" dirty="0" err="1">
                <a:solidFill>
                  <a:srgbClr val="FFFFFF"/>
                </a:solidFill>
                <a:cs typeface="Arial" panose="020B0604020202020204" pitchFamily="34" charset="0"/>
              </a:rPr>
              <a:t>CargoWise</a:t>
            </a:r>
            <a:r>
              <a:rPr lang="en-NZ" sz="1400" dirty="0">
                <a:solidFill>
                  <a:srgbClr val="FFFFFF"/>
                </a:solidFill>
                <a:cs typeface="Arial" panose="020B0604020202020204" pitchFamily="34" charset="0"/>
              </a:rPr>
              <a:t> One from </a:t>
            </a:r>
            <a:r>
              <a:rPr lang="en-NZ" sz="1400" dirty="0" err="1">
                <a:solidFill>
                  <a:srgbClr val="FFFFFF"/>
                </a:solidFill>
                <a:cs typeface="Arial" panose="020B0604020202020204" pitchFamily="34" charset="0"/>
                <a:hlinkClick r:id="rId3"/>
              </a:rPr>
              <a:t>WiseTech</a:t>
            </a:r>
            <a:r>
              <a:rPr lang="en-NZ" sz="1400" dirty="0">
                <a:solidFill>
                  <a:srgbClr val="FFFFFF"/>
                </a:solidFill>
                <a:cs typeface="Arial" panose="020B0604020202020204" pitchFamily="34" charset="0"/>
                <a:hlinkClick r:id="rId3"/>
              </a:rPr>
              <a:t> Global</a:t>
            </a:r>
            <a:r>
              <a:rPr lang="en-NZ" sz="1400" dirty="0">
                <a:solidFill>
                  <a:srgbClr val="FFFFFF"/>
                </a:solidFill>
                <a:cs typeface="Arial" panose="020B0604020202020204" pitchFamily="34" charset="0"/>
              </a:rPr>
              <a:t>.</a:t>
            </a:r>
          </a:p>
          <a:p>
            <a:pPr algn="just" fontAlgn="base"/>
            <a:r>
              <a:rPr lang="en-NZ" sz="1400" dirty="0">
                <a:solidFill>
                  <a:srgbClr val="FFFFFF"/>
                </a:solidFill>
                <a:cs typeface="Arial" panose="020B0604020202020204" pitchFamily="34" charset="0"/>
              </a:rPr>
              <a:t>The </a:t>
            </a:r>
            <a:r>
              <a:rPr lang="en-NZ" sz="1400" dirty="0" err="1">
                <a:solidFill>
                  <a:srgbClr val="FFFFFF"/>
                </a:solidFill>
                <a:cs typeface="Arial" panose="020B0604020202020204" pitchFamily="34" charset="0"/>
              </a:rPr>
              <a:t>CargoWise</a:t>
            </a:r>
            <a:r>
              <a:rPr lang="en-NZ" sz="1400" dirty="0">
                <a:solidFill>
                  <a:srgbClr val="FFFFFF"/>
                </a:solidFill>
                <a:cs typeface="Arial" panose="020B0604020202020204" pitchFamily="34" charset="0"/>
              </a:rPr>
              <a:t> One system is a complete global freight solution to manage bookings, local cartage, transport, shipping, customs, warehousing and more. World Cargo Pacific exchanges data in real time with our agents, customers and other partners, enabling us to provide the very highest level of service.</a:t>
            </a:r>
          </a:p>
          <a:p>
            <a:endParaRPr lang="en-NZ" sz="900" dirty="0">
              <a:solidFill>
                <a:srgbClr val="FFFFFF"/>
              </a:solidFill>
            </a:endParaRP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ED88A008-5BBB-49D7-8A98-D11B6E040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754" y="5165221"/>
            <a:ext cx="4770561" cy="1692779"/>
          </a:xfrm>
          <a:prstGeom prst="rect">
            <a:avLst/>
          </a:prstGeom>
        </p:spPr>
      </p:pic>
      <p:sp>
        <p:nvSpPr>
          <p:cNvPr id="4" name="Footer Placeholder 3">
            <a:extLst>
              <a:ext uri="{FF2B5EF4-FFF2-40B4-BE49-F238E27FC236}">
                <a16:creationId xmlns:a16="http://schemas.microsoft.com/office/drawing/2014/main" id="{F398BE62-DC5B-4FB1-BD61-7D75F8627444}"/>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NZ" dirty="0"/>
              <a:t>www.worldcargopacific.com</a:t>
            </a:r>
            <a:endParaRPr lang="en-NZ"/>
          </a:p>
        </p:txBody>
      </p:sp>
    </p:spTree>
    <p:extLst>
      <p:ext uri="{BB962C8B-B14F-4D97-AF65-F5344CB8AC3E}">
        <p14:creationId xmlns:p14="http://schemas.microsoft.com/office/powerpoint/2010/main" val="379163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A3AE-C2A4-4847-9C22-17670A949EF6}"/>
              </a:ext>
            </a:extLst>
          </p:cNvPr>
          <p:cNvSpPr>
            <a:spLocks noGrp="1"/>
          </p:cNvSpPr>
          <p:nvPr>
            <p:ph type="title"/>
          </p:nvPr>
        </p:nvSpPr>
        <p:spPr>
          <a:xfrm>
            <a:off x="1097280" y="0"/>
            <a:ext cx="10058400" cy="1450757"/>
          </a:xfrm>
        </p:spPr>
        <p:txBody>
          <a:bodyPr>
            <a:normAutofit/>
          </a:bodyPr>
          <a:lstStyle/>
          <a:p>
            <a:pPr algn="ctr"/>
            <a:r>
              <a:rPr lang="en-NZ" u="sng" dirty="0">
                <a:solidFill>
                  <a:srgbClr val="FF0000"/>
                </a:solidFill>
                <a:latin typeface="+mn-lt"/>
                <a:cs typeface="Arial" panose="020B0604020202020204" pitchFamily="34" charset="0"/>
              </a:rPr>
              <a:t>Mission Statement</a:t>
            </a:r>
          </a:p>
        </p:txBody>
      </p:sp>
      <p:sp>
        <p:nvSpPr>
          <p:cNvPr id="4" name="Footer Placeholder 3">
            <a:extLst>
              <a:ext uri="{FF2B5EF4-FFF2-40B4-BE49-F238E27FC236}">
                <a16:creationId xmlns:a16="http://schemas.microsoft.com/office/drawing/2014/main" id="{9C9A6DD6-131A-4B65-A54C-FE68B322BA23}"/>
              </a:ext>
            </a:extLst>
          </p:cNvPr>
          <p:cNvSpPr>
            <a:spLocks noGrp="1"/>
          </p:cNvSpPr>
          <p:nvPr>
            <p:ph type="ftr" sz="quarter" idx="11"/>
          </p:nvPr>
        </p:nvSpPr>
        <p:spPr/>
        <p:txBody>
          <a:bodyPr/>
          <a:lstStyle/>
          <a:p>
            <a:r>
              <a:rPr lang="en-NZ"/>
              <a:t>www.worldcargopacific.com</a:t>
            </a:r>
          </a:p>
        </p:txBody>
      </p:sp>
      <p:pic>
        <p:nvPicPr>
          <p:cNvPr id="6" name="Picture 5">
            <a:extLst>
              <a:ext uri="{FF2B5EF4-FFF2-40B4-BE49-F238E27FC236}">
                <a16:creationId xmlns:a16="http://schemas.microsoft.com/office/drawing/2014/main" id="{CF898053-5942-44BE-96B7-3E39C956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9233" y="5887527"/>
            <a:ext cx="2702767" cy="959046"/>
          </a:xfrm>
          <a:prstGeom prst="rect">
            <a:avLst/>
          </a:prstGeom>
        </p:spPr>
      </p:pic>
      <p:sp>
        <p:nvSpPr>
          <p:cNvPr id="9" name="Content Placeholder 8">
            <a:extLst>
              <a:ext uri="{FF2B5EF4-FFF2-40B4-BE49-F238E27FC236}">
                <a16:creationId xmlns:a16="http://schemas.microsoft.com/office/drawing/2014/main" id="{6D274F97-DF3D-41DD-B448-B4B5A196166C}"/>
              </a:ext>
            </a:extLst>
          </p:cNvPr>
          <p:cNvSpPr>
            <a:spLocks noGrp="1"/>
          </p:cNvSpPr>
          <p:nvPr>
            <p:ph idx="1"/>
          </p:nvPr>
        </p:nvSpPr>
        <p:spPr>
          <a:xfrm>
            <a:off x="1171924" y="2030192"/>
            <a:ext cx="10058400" cy="2705642"/>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gn="just">
              <a:buNone/>
            </a:pPr>
            <a:endParaRPr lang="en-NZ" b="1" dirty="0">
              <a:solidFill>
                <a:schemeClr val="bg1"/>
              </a:solidFill>
            </a:endParaRPr>
          </a:p>
          <a:p>
            <a:pPr marL="0" indent="0" algn="just">
              <a:buNone/>
            </a:pPr>
            <a:r>
              <a:rPr lang="en-NZ" b="1" dirty="0">
                <a:solidFill>
                  <a:schemeClr val="tx1"/>
                </a:solidFill>
              </a:rPr>
              <a:t>Our customers are the main reason for our existence and we intend to keep them thoroughly satisfied by operating in a manner that furthers their business interests.   </a:t>
            </a:r>
          </a:p>
          <a:p>
            <a:pPr algn="just"/>
            <a:endParaRPr lang="en-NZ" b="1" dirty="0">
              <a:solidFill>
                <a:schemeClr val="tx1"/>
              </a:solidFill>
            </a:endParaRPr>
          </a:p>
          <a:p>
            <a:pPr marL="0" indent="0" algn="just">
              <a:buNone/>
            </a:pPr>
            <a:r>
              <a:rPr lang="en-NZ" b="1" dirty="0">
                <a:solidFill>
                  <a:schemeClr val="tx1"/>
                </a:solidFill>
              </a:rPr>
              <a:t>WPC is your personalised and worldwide freight consultant for the pacific Islands. We have the service experience and expertise to securely deliver your goods on time and to budget.</a:t>
            </a:r>
          </a:p>
        </p:txBody>
      </p:sp>
    </p:spTree>
    <p:extLst>
      <p:ext uri="{BB962C8B-B14F-4D97-AF65-F5344CB8AC3E}">
        <p14:creationId xmlns:p14="http://schemas.microsoft.com/office/powerpoint/2010/main" val="223567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DCAF-605A-4245-96BD-18D754A27984}"/>
              </a:ext>
            </a:extLst>
          </p:cNvPr>
          <p:cNvSpPr>
            <a:spLocks noGrp="1"/>
          </p:cNvSpPr>
          <p:nvPr>
            <p:ph type="title"/>
          </p:nvPr>
        </p:nvSpPr>
        <p:spPr/>
        <p:txBody>
          <a:bodyPr>
            <a:normAutofit/>
          </a:bodyPr>
          <a:lstStyle/>
          <a:p>
            <a:pPr algn="ctr"/>
            <a:r>
              <a:rPr lang="en-NZ" u="sng" dirty="0">
                <a:solidFill>
                  <a:srgbClr val="FF0000"/>
                </a:solidFill>
                <a:latin typeface="+mn-lt"/>
                <a:cs typeface="Arial" panose="020B0604020202020204" pitchFamily="34" charset="0"/>
              </a:rPr>
              <a:t>Pacific Specialist</a:t>
            </a:r>
          </a:p>
        </p:txBody>
      </p:sp>
      <p:sp>
        <p:nvSpPr>
          <p:cNvPr id="10" name="Content Placeholder 9">
            <a:extLst>
              <a:ext uri="{FF2B5EF4-FFF2-40B4-BE49-F238E27FC236}">
                <a16:creationId xmlns:a16="http://schemas.microsoft.com/office/drawing/2014/main" id="{66CDF2D8-9966-4F5A-87D5-8AD35B0E6AB3}"/>
              </a:ext>
            </a:extLst>
          </p:cNvPr>
          <p:cNvSpPr>
            <a:spLocks noGrp="1"/>
          </p:cNvSpPr>
          <p:nvPr>
            <p:ph idx="1"/>
          </p:nvPr>
        </p:nvSpPr>
        <p:spPr>
          <a:xfrm>
            <a:off x="3275713" y="1740503"/>
            <a:ext cx="5832163" cy="415485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lgn="just">
              <a:buNone/>
            </a:pPr>
            <a:endParaRPr lang="en-NZ" dirty="0">
              <a:solidFill>
                <a:schemeClr val="bg1"/>
              </a:solidFill>
            </a:endParaRPr>
          </a:p>
          <a:p>
            <a:pPr marL="0" indent="0" algn="just">
              <a:buNone/>
            </a:pPr>
            <a:r>
              <a:rPr lang="en-NZ" dirty="0">
                <a:solidFill>
                  <a:schemeClr val="bg1"/>
                </a:solidFill>
              </a:rPr>
              <a:t>We are specialising in Consolidation services worldwide into the Pacific Islands, while at the same time we handle any cross trade shipment worldwide and to/from New Zealand. </a:t>
            </a:r>
          </a:p>
          <a:p>
            <a:pPr marL="0" indent="0" algn="just">
              <a:buNone/>
            </a:pPr>
            <a:r>
              <a:rPr lang="en-NZ" dirty="0">
                <a:solidFill>
                  <a:schemeClr val="bg1"/>
                </a:solidFill>
              </a:rPr>
              <a:t>Our customers can reduce their shipping costs by combining their freight with other companies freight</a:t>
            </a:r>
            <a:r>
              <a:rPr lang="en-NZ" b="1" dirty="0">
                <a:solidFill>
                  <a:schemeClr val="bg1"/>
                </a:solidFill>
              </a:rPr>
              <a:t> </a:t>
            </a:r>
            <a:r>
              <a:rPr lang="en-NZ" dirty="0">
                <a:solidFill>
                  <a:schemeClr val="bg1"/>
                </a:solidFill>
              </a:rPr>
              <a:t>on the same transport.</a:t>
            </a:r>
          </a:p>
          <a:p>
            <a:pPr marL="0" indent="0" algn="just">
              <a:buNone/>
            </a:pPr>
            <a:r>
              <a:rPr lang="en-NZ" dirty="0">
                <a:solidFill>
                  <a:schemeClr val="bg1"/>
                </a:solidFill>
              </a:rPr>
              <a:t>Freight consolidation services give you the option of paying only for the space your cargo</a:t>
            </a:r>
            <a:r>
              <a:rPr lang="en-NZ" b="1" dirty="0">
                <a:solidFill>
                  <a:schemeClr val="bg1"/>
                </a:solidFill>
              </a:rPr>
              <a:t> </a:t>
            </a:r>
            <a:r>
              <a:rPr lang="en-NZ" dirty="0">
                <a:solidFill>
                  <a:schemeClr val="bg1"/>
                </a:solidFill>
              </a:rPr>
              <a:t>actually needs.</a:t>
            </a:r>
          </a:p>
          <a:p>
            <a:pPr marL="0" indent="0" algn="ctr">
              <a:buNone/>
            </a:pPr>
            <a:endParaRPr lang="en-NZ" dirty="0"/>
          </a:p>
          <a:p>
            <a:pPr marL="0" indent="0" algn="ctr">
              <a:buNone/>
            </a:pPr>
            <a:r>
              <a:rPr lang="en-NZ" b="1" dirty="0"/>
              <a:t>Stop wasting money on empty transport space!</a:t>
            </a:r>
            <a:endParaRPr lang="en-NZ" b="1" dirty="0">
              <a:solidFill>
                <a:schemeClr val="bg1"/>
              </a:solidFill>
            </a:endParaRPr>
          </a:p>
        </p:txBody>
      </p:sp>
      <p:sp>
        <p:nvSpPr>
          <p:cNvPr id="4" name="Footer Placeholder 3">
            <a:extLst>
              <a:ext uri="{FF2B5EF4-FFF2-40B4-BE49-F238E27FC236}">
                <a16:creationId xmlns:a16="http://schemas.microsoft.com/office/drawing/2014/main" id="{E27B3AD7-5CCA-41A0-A145-58F8CB6253AB}"/>
              </a:ext>
            </a:extLst>
          </p:cNvPr>
          <p:cNvSpPr>
            <a:spLocks noGrp="1"/>
          </p:cNvSpPr>
          <p:nvPr>
            <p:ph type="ftr" sz="quarter" idx="11"/>
          </p:nvPr>
        </p:nvSpPr>
        <p:spPr/>
        <p:txBody>
          <a:bodyPr/>
          <a:lstStyle/>
          <a:p>
            <a:r>
              <a:rPr lang="en-NZ"/>
              <a:t>www.worldcargopacific.com</a:t>
            </a:r>
          </a:p>
        </p:txBody>
      </p:sp>
      <p:pic>
        <p:nvPicPr>
          <p:cNvPr id="9" name="Picture 8">
            <a:extLst>
              <a:ext uri="{FF2B5EF4-FFF2-40B4-BE49-F238E27FC236}">
                <a16:creationId xmlns:a16="http://schemas.microsoft.com/office/drawing/2014/main" id="{151CF765-C24D-451A-84D9-E85DC1990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330" y="5977468"/>
            <a:ext cx="2560320" cy="908501"/>
          </a:xfrm>
          <a:prstGeom prst="rect">
            <a:avLst/>
          </a:prstGeom>
        </p:spPr>
      </p:pic>
    </p:spTree>
    <p:extLst>
      <p:ext uri="{BB962C8B-B14F-4D97-AF65-F5344CB8AC3E}">
        <p14:creationId xmlns:p14="http://schemas.microsoft.com/office/powerpoint/2010/main" val="1433818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D3048CC-BFEE-499F-968D-9681FE25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81145-B555-4910-8278-65FD16E0C9A1}"/>
              </a:ext>
            </a:extLst>
          </p:cNvPr>
          <p:cNvSpPr>
            <a:spLocks noGrp="1"/>
          </p:cNvSpPr>
          <p:nvPr>
            <p:ph type="title"/>
          </p:nvPr>
        </p:nvSpPr>
        <p:spPr>
          <a:xfrm>
            <a:off x="6244948" y="131302"/>
            <a:ext cx="5443549" cy="1530878"/>
          </a:xfrm>
        </p:spPr>
        <p:txBody>
          <a:bodyPr>
            <a:normAutofit/>
          </a:bodyPr>
          <a:lstStyle/>
          <a:p>
            <a:pPr algn="ctr"/>
            <a:r>
              <a:rPr lang="en-NZ" b="1" u="sng" dirty="0">
                <a:solidFill>
                  <a:srgbClr val="FF0000"/>
                </a:solidFill>
              </a:rPr>
              <a:t>Service Consolidation</a:t>
            </a:r>
          </a:p>
        </p:txBody>
      </p:sp>
      <p:sp>
        <p:nvSpPr>
          <p:cNvPr id="66" name="Rectangle 65">
            <a:extLst>
              <a:ext uri="{FF2B5EF4-FFF2-40B4-BE49-F238E27FC236}">
                <a16:creationId xmlns:a16="http://schemas.microsoft.com/office/drawing/2014/main" id="{2AF095ED-34C6-4B6B-BF2F-B18C3C6CD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3552A5-F174-46F7-9661-13B5672DE159}"/>
              </a:ext>
            </a:extLst>
          </p:cNvPr>
          <p:cNvPicPr>
            <a:picLocks noChangeAspect="1"/>
          </p:cNvPicPr>
          <p:nvPr/>
        </p:nvPicPr>
        <p:blipFill>
          <a:blip r:embed="rId3"/>
          <a:stretch>
            <a:fillRect/>
          </a:stretch>
        </p:blipFill>
        <p:spPr>
          <a:xfrm>
            <a:off x="458336" y="633502"/>
            <a:ext cx="2784700" cy="2784700"/>
          </a:xfrm>
          <a:prstGeom prst="rect">
            <a:avLst/>
          </a:prstGeom>
        </p:spPr>
      </p:pic>
      <p:sp>
        <p:nvSpPr>
          <p:cNvPr id="68" name="Rectangle 67">
            <a:extLst>
              <a:ext uri="{FF2B5EF4-FFF2-40B4-BE49-F238E27FC236}">
                <a16:creationId xmlns:a16="http://schemas.microsoft.com/office/drawing/2014/main" id="{E80E2106-26D1-4CFC-9F58-A3D915C7A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321734"/>
            <a:ext cx="2567411" cy="195525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57CFDD-C33A-474D-A027-9BA4738978DC}"/>
              </a:ext>
            </a:extLst>
          </p:cNvPr>
          <p:cNvPicPr>
            <a:picLocks noChangeAspect="1"/>
          </p:cNvPicPr>
          <p:nvPr/>
        </p:nvPicPr>
        <p:blipFill>
          <a:blip r:embed="rId4"/>
          <a:stretch>
            <a:fillRect/>
          </a:stretch>
        </p:blipFill>
        <p:spPr>
          <a:xfrm>
            <a:off x="3664753" y="529812"/>
            <a:ext cx="2295082" cy="1514754"/>
          </a:xfrm>
          <a:prstGeom prst="rect">
            <a:avLst/>
          </a:prstGeom>
        </p:spPr>
      </p:pic>
      <p:cxnSp>
        <p:nvCxnSpPr>
          <p:cNvPr id="70" name="Straight Connector 69">
            <a:extLst>
              <a:ext uri="{FF2B5EF4-FFF2-40B4-BE49-F238E27FC236}">
                <a16:creationId xmlns:a16="http://schemas.microsoft.com/office/drawing/2014/main" id="{9E02610F-7D0E-44AD-ADE2-F343EC06F7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46959"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2C98A42-D33B-4523-A0B2-4904C32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8F10DA-EB2C-42D4-B828-8302D800E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37" y="4429203"/>
            <a:ext cx="2784700" cy="988119"/>
          </a:xfrm>
          <a:prstGeom prst="rect">
            <a:avLst/>
          </a:prstGeom>
        </p:spPr>
      </p:pic>
      <p:sp>
        <p:nvSpPr>
          <p:cNvPr id="74" name="Rectangle 73">
            <a:extLst>
              <a:ext uri="{FF2B5EF4-FFF2-40B4-BE49-F238E27FC236}">
                <a16:creationId xmlns:a16="http://schemas.microsoft.com/office/drawing/2014/main" id="{B314DF03-4B84-4C63-9500-DC80BCA1B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5">
            <a:extLst>
              <a:ext uri="{FF2B5EF4-FFF2-40B4-BE49-F238E27FC236}">
                <a16:creationId xmlns:a16="http://schemas.microsoft.com/office/drawing/2014/main" id="{F6FB9E26-0E33-4DF1-9D95-9013089BD1EF}"/>
              </a:ext>
            </a:extLst>
          </p:cNvPr>
          <p:cNvPicPr>
            <a:picLocks noChangeAspect="1"/>
          </p:cNvPicPr>
          <p:nvPr/>
        </p:nvPicPr>
        <p:blipFill rotWithShape="1">
          <a:blip r:embed="rId6">
            <a:extLst>
              <a:ext uri="{28A0092B-C50C-407E-A947-70E740481C1C}">
                <a14:useLocalDpi xmlns:a14="http://schemas.microsoft.com/office/drawing/2010/main" val="0"/>
              </a:ext>
            </a:extLst>
          </a:blip>
          <a:srcRect l="3788" r="5889"/>
          <a:stretch/>
        </p:blipFill>
        <p:spPr>
          <a:xfrm>
            <a:off x="3664752" y="2946911"/>
            <a:ext cx="2295082" cy="2540971"/>
          </a:xfrm>
          <a:prstGeom prst="rect">
            <a:avLst/>
          </a:prstGeom>
          <a:blipFill>
            <a:blip r:embed="rId2"/>
            <a:tile tx="0" ty="0" sx="100000" sy="100000" flip="none" algn="tl"/>
          </a:blipFill>
        </p:spPr>
      </p:pic>
      <p:sp>
        <p:nvSpPr>
          <p:cNvPr id="20" name="Content Placeholder 10">
            <a:extLst>
              <a:ext uri="{FF2B5EF4-FFF2-40B4-BE49-F238E27FC236}">
                <a16:creationId xmlns:a16="http://schemas.microsoft.com/office/drawing/2014/main" id="{6B516FE4-882A-45D8-B165-4814A9B2F299}"/>
              </a:ext>
            </a:extLst>
          </p:cNvPr>
          <p:cNvSpPr>
            <a:spLocks noGrp="1"/>
          </p:cNvSpPr>
          <p:nvPr>
            <p:ph idx="1"/>
          </p:nvPr>
        </p:nvSpPr>
        <p:spPr>
          <a:xfrm>
            <a:off x="6620933" y="2198914"/>
            <a:ext cx="4928809" cy="3670180"/>
          </a:xfrm>
        </p:spPr>
        <p:txBody>
          <a:bodyPr>
            <a:normAutofit/>
          </a:bodyPr>
          <a:lstStyle/>
          <a:p>
            <a:pPr algn="just">
              <a:buFont typeface="Wingdings" panose="05000000000000000000" pitchFamily="2" charset="2"/>
              <a:buChar char="Ø"/>
            </a:pPr>
            <a:r>
              <a:rPr lang="en-US" dirty="0"/>
              <a:t>Scheduled Consolidation Services</a:t>
            </a:r>
          </a:p>
          <a:p>
            <a:pPr algn="just">
              <a:buFont typeface="Wingdings" panose="05000000000000000000" pitchFamily="2" charset="2"/>
              <a:buChar char="Ø"/>
            </a:pPr>
            <a:r>
              <a:rPr lang="en-US" dirty="0"/>
              <a:t>Less than Container Loads (LCL)</a:t>
            </a:r>
          </a:p>
          <a:p>
            <a:pPr algn="just">
              <a:buFont typeface="Wingdings" panose="05000000000000000000" pitchFamily="2" charset="2"/>
              <a:buChar char="Ø"/>
            </a:pPr>
            <a:r>
              <a:rPr lang="en-US" dirty="0"/>
              <a:t>Groupages Services</a:t>
            </a:r>
          </a:p>
          <a:p>
            <a:pPr algn="just">
              <a:buFont typeface="Wingdings" panose="05000000000000000000" pitchFamily="2" charset="2"/>
              <a:buChar char="Ø"/>
            </a:pPr>
            <a:r>
              <a:rPr lang="en-US" dirty="0"/>
              <a:t>FCL Buyer Consolidations Services</a:t>
            </a:r>
          </a:p>
          <a:p>
            <a:pPr algn="just">
              <a:buFont typeface="Wingdings" panose="05000000000000000000" pitchFamily="2" charset="2"/>
              <a:buChar char="Ø"/>
            </a:pPr>
            <a:r>
              <a:rPr lang="en-US" dirty="0"/>
              <a:t>LCL </a:t>
            </a:r>
            <a:r>
              <a:rPr lang="en-US" dirty="0" err="1"/>
              <a:t>Seafreight</a:t>
            </a:r>
            <a:r>
              <a:rPr lang="en-US" dirty="0"/>
              <a:t> Trans-shipment Services</a:t>
            </a:r>
          </a:p>
          <a:p>
            <a:pPr algn="just">
              <a:buFont typeface="Wingdings" panose="05000000000000000000" pitchFamily="2" charset="2"/>
              <a:buChar char="Ø"/>
            </a:pPr>
            <a:r>
              <a:rPr lang="en-US" dirty="0"/>
              <a:t>Air / Air &amp; Air / Sea trans-shipment</a:t>
            </a:r>
          </a:p>
          <a:p>
            <a:pPr algn="just">
              <a:buFont typeface="Wingdings" panose="05000000000000000000" pitchFamily="2" charset="2"/>
              <a:buChar char="Ø"/>
            </a:pPr>
            <a:r>
              <a:rPr lang="en-US" dirty="0"/>
              <a:t>Outremer Fret Website</a:t>
            </a:r>
          </a:p>
        </p:txBody>
      </p:sp>
      <p:sp>
        <p:nvSpPr>
          <p:cNvPr id="76" name="Rectangle 75">
            <a:extLst>
              <a:ext uri="{FF2B5EF4-FFF2-40B4-BE49-F238E27FC236}">
                <a16:creationId xmlns:a16="http://schemas.microsoft.com/office/drawing/2014/main" id="{C0C2C24D-DBC6-4FC3-8BD4-31D3CC1A3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57B513E8-3CAA-4B4E-92DE-D3EA3E17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FD116C01-FD8D-40AB-81E9-A590D0EC133F}"/>
              </a:ext>
            </a:extLst>
          </p:cNvPr>
          <p:cNvSpPr>
            <a:spLocks noGrp="1"/>
          </p:cNvSpPr>
          <p:nvPr>
            <p:ph type="ftr" sz="quarter" idx="11"/>
          </p:nvPr>
        </p:nvSpPr>
        <p:spPr>
          <a:xfrm>
            <a:off x="3686185" y="6459785"/>
            <a:ext cx="4822804" cy="365125"/>
          </a:xfrm>
        </p:spPr>
        <p:txBody>
          <a:bodyPr>
            <a:normAutofit/>
          </a:bodyPr>
          <a:lstStyle/>
          <a:p>
            <a:pPr>
              <a:spcAft>
                <a:spcPts val="600"/>
              </a:spcAft>
            </a:pPr>
            <a:r>
              <a:rPr lang="en-NZ"/>
              <a:t>www.worldcargopacific.com</a:t>
            </a:r>
          </a:p>
        </p:txBody>
      </p:sp>
    </p:spTree>
    <p:extLst>
      <p:ext uri="{BB962C8B-B14F-4D97-AF65-F5344CB8AC3E}">
        <p14:creationId xmlns:p14="http://schemas.microsoft.com/office/powerpoint/2010/main" val="2706304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B812A1B-5492-464E-BEDD-F3068979DBA0}"/>
              </a:ext>
            </a:extLst>
          </p:cNvPr>
          <p:cNvSpPr>
            <a:spLocks noGrp="1"/>
          </p:cNvSpPr>
          <p:nvPr>
            <p:ph type="title"/>
          </p:nvPr>
        </p:nvSpPr>
        <p:spPr>
          <a:xfrm>
            <a:off x="865949" y="40932"/>
            <a:ext cx="6046628" cy="1582202"/>
          </a:xfrm>
        </p:spPr>
        <p:txBody>
          <a:bodyPr>
            <a:normAutofit/>
          </a:bodyPr>
          <a:lstStyle/>
          <a:p>
            <a:pPr algn="ctr"/>
            <a:r>
              <a:rPr lang="en-NZ" u="sng" dirty="0">
                <a:solidFill>
                  <a:srgbClr val="FF0000"/>
                </a:solidFill>
                <a:latin typeface="+mn-lt"/>
                <a:cs typeface="Arial" panose="020B0604020202020204" pitchFamily="34" charset="0"/>
              </a:rPr>
              <a:t>Transport Sea Freight</a:t>
            </a:r>
          </a:p>
        </p:txBody>
      </p:sp>
      <p:sp>
        <p:nvSpPr>
          <p:cNvPr id="24" name="Content Placeholder 23">
            <a:extLst>
              <a:ext uri="{FF2B5EF4-FFF2-40B4-BE49-F238E27FC236}">
                <a16:creationId xmlns:a16="http://schemas.microsoft.com/office/drawing/2014/main" id="{54E681F8-50C9-43E6-90E1-E5A675BF67CA}"/>
              </a:ext>
            </a:extLst>
          </p:cNvPr>
          <p:cNvSpPr>
            <a:spLocks noGrp="1"/>
          </p:cNvSpPr>
          <p:nvPr>
            <p:ph idx="1"/>
          </p:nvPr>
        </p:nvSpPr>
        <p:spPr>
          <a:xfrm>
            <a:off x="1391084" y="1535947"/>
            <a:ext cx="4776451" cy="4780877"/>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chor="ctr">
            <a:normAutofit fontScale="70000" lnSpcReduction="20000"/>
          </a:bodyPr>
          <a:lstStyle/>
          <a:p>
            <a:pPr algn="just">
              <a:buFont typeface="Wingdings" panose="05000000000000000000" pitchFamily="2" charset="2"/>
              <a:buChar char="Ø"/>
            </a:pPr>
            <a:endParaRPr lang="en-NZ" sz="2000" dirty="0">
              <a:solidFill>
                <a:srgbClr val="000000"/>
              </a:solidFill>
            </a:endParaRPr>
          </a:p>
          <a:p>
            <a:pPr algn="just">
              <a:buFont typeface="Wingdings" panose="05000000000000000000" pitchFamily="2" charset="2"/>
              <a:buChar char="Ø"/>
            </a:pPr>
            <a:r>
              <a:rPr lang="en-NZ" sz="2300" dirty="0">
                <a:solidFill>
                  <a:srgbClr val="000000"/>
                </a:solidFill>
              </a:rPr>
              <a:t>Documentation Handling &amp; Processing</a:t>
            </a:r>
          </a:p>
          <a:p>
            <a:pPr algn="just">
              <a:buFont typeface="Wingdings" panose="05000000000000000000" pitchFamily="2" charset="2"/>
              <a:buChar char="Ø"/>
            </a:pPr>
            <a:r>
              <a:rPr lang="en-NZ" sz="2300" dirty="0">
                <a:solidFill>
                  <a:srgbClr val="000000"/>
                </a:solidFill>
              </a:rPr>
              <a:t>Imports &amp; Exports services</a:t>
            </a:r>
          </a:p>
          <a:p>
            <a:pPr algn="just">
              <a:buFont typeface="Wingdings" panose="05000000000000000000" pitchFamily="2" charset="2"/>
              <a:buChar char="Ø"/>
            </a:pPr>
            <a:r>
              <a:rPr lang="en-NZ" sz="2300" dirty="0">
                <a:solidFill>
                  <a:srgbClr val="000000"/>
                </a:solidFill>
              </a:rPr>
              <a:t>Full Container Loads (FCL)</a:t>
            </a:r>
          </a:p>
          <a:p>
            <a:pPr algn="just">
              <a:buFont typeface="Wingdings" panose="05000000000000000000" pitchFamily="2" charset="2"/>
              <a:buChar char="Ø"/>
            </a:pPr>
            <a:r>
              <a:rPr lang="en-NZ" sz="2300" dirty="0">
                <a:solidFill>
                  <a:srgbClr val="000000"/>
                </a:solidFill>
              </a:rPr>
              <a:t>FCL Buyers Consolidations</a:t>
            </a:r>
          </a:p>
          <a:p>
            <a:pPr algn="just">
              <a:buFont typeface="Wingdings" panose="05000000000000000000" pitchFamily="2" charset="2"/>
              <a:buChar char="Ø"/>
            </a:pPr>
            <a:r>
              <a:rPr lang="en-NZ" sz="2300" dirty="0">
                <a:solidFill>
                  <a:srgbClr val="000000"/>
                </a:solidFill>
              </a:rPr>
              <a:t>Breakbulk Services</a:t>
            </a:r>
          </a:p>
          <a:p>
            <a:pPr algn="just">
              <a:buFont typeface="Wingdings" panose="05000000000000000000" pitchFamily="2" charset="2"/>
              <a:buChar char="Ø"/>
            </a:pPr>
            <a:r>
              <a:rPr lang="en-NZ" sz="2300" dirty="0">
                <a:solidFill>
                  <a:srgbClr val="000000"/>
                </a:solidFill>
              </a:rPr>
              <a:t>Port to Port services</a:t>
            </a:r>
          </a:p>
          <a:p>
            <a:pPr algn="just">
              <a:buFont typeface="Wingdings" panose="05000000000000000000" pitchFamily="2" charset="2"/>
              <a:buChar char="Ø"/>
            </a:pPr>
            <a:r>
              <a:rPr lang="en-NZ" sz="2300" dirty="0">
                <a:solidFill>
                  <a:srgbClr val="000000"/>
                </a:solidFill>
              </a:rPr>
              <a:t>Door to Door services</a:t>
            </a:r>
          </a:p>
          <a:p>
            <a:pPr algn="just">
              <a:buFont typeface="Wingdings" panose="05000000000000000000" pitchFamily="2" charset="2"/>
              <a:buChar char="Ø"/>
            </a:pPr>
            <a:r>
              <a:rPr lang="en-NZ" sz="2300" dirty="0">
                <a:solidFill>
                  <a:srgbClr val="000000"/>
                </a:solidFill>
              </a:rPr>
              <a:t>Cross-trade </a:t>
            </a:r>
            <a:r>
              <a:rPr lang="en-NZ" sz="2300" dirty="0" err="1">
                <a:solidFill>
                  <a:srgbClr val="000000"/>
                </a:solidFill>
              </a:rPr>
              <a:t>Seafreight</a:t>
            </a:r>
            <a:r>
              <a:rPr lang="en-NZ" sz="2300" dirty="0">
                <a:solidFill>
                  <a:srgbClr val="000000"/>
                </a:solidFill>
              </a:rPr>
              <a:t> shipment</a:t>
            </a:r>
          </a:p>
          <a:p>
            <a:pPr algn="just">
              <a:buFont typeface="Wingdings" panose="05000000000000000000" pitchFamily="2" charset="2"/>
              <a:buChar char="Ø"/>
            </a:pPr>
            <a:r>
              <a:rPr lang="en-NZ" sz="2300" dirty="0">
                <a:solidFill>
                  <a:srgbClr val="000000"/>
                </a:solidFill>
              </a:rPr>
              <a:t>Containers Packing &amp; Unpacking</a:t>
            </a:r>
          </a:p>
          <a:p>
            <a:pPr algn="just">
              <a:buFont typeface="Wingdings" panose="05000000000000000000" pitchFamily="2" charset="2"/>
              <a:buChar char="Ø"/>
            </a:pPr>
            <a:r>
              <a:rPr lang="en-NZ" sz="2300" dirty="0">
                <a:solidFill>
                  <a:srgbClr val="000000"/>
                </a:solidFill>
              </a:rPr>
              <a:t>Dangerous Goods Management</a:t>
            </a:r>
          </a:p>
          <a:p>
            <a:pPr algn="just">
              <a:buFont typeface="Wingdings" panose="05000000000000000000" pitchFamily="2" charset="2"/>
              <a:buChar char="Ø"/>
            </a:pPr>
            <a:r>
              <a:rPr lang="en-NZ" sz="2300" dirty="0" err="1">
                <a:solidFill>
                  <a:srgbClr val="000000"/>
                </a:solidFill>
              </a:rPr>
              <a:t>Projet</a:t>
            </a:r>
            <a:r>
              <a:rPr lang="en-NZ" sz="2300" dirty="0">
                <a:solidFill>
                  <a:srgbClr val="000000"/>
                </a:solidFill>
              </a:rPr>
              <a:t> Cargo/Exhibitions</a:t>
            </a:r>
          </a:p>
          <a:p>
            <a:pPr algn="just">
              <a:buFont typeface="Wingdings" panose="05000000000000000000" pitchFamily="2" charset="2"/>
              <a:buChar char="Ø"/>
            </a:pPr>
            <a:r>
              <a:rPr lang="en-NZ" sz="2300" dirty="0">
                <a:solidFill>
                  <a:srgbClr val="000000"/>
                </a:solidFill>
              </a:rPr>
              <a:t>LCL Groupage Consolidation Reefer (</a:t>
            </a:r>
            <a:r>
              <a:rPr lang="en-NZ" sz="2300" dirty="0" err="1">
                <a:solidFill>
                  <a:srgbClr val="000000"/>
                </a:solidFill>
              </a:rPr>
              <a:t>surgeles</a:t>
            </a:r>
            <a:r>
              <a:rPr lang="en-NZ" sz="2300" dirty="0">
                <a:solidFill>
                  <a:srgbClr val="000000"/>
                </a:solidFill>
              </a:rPr>
              <a:t>) service ex Auckland to </a:t>
            </a:r>
            <a:r>
              <a:rPr lang="en-NZ" sz="2300" dirty="0" err="1">
                <a:solidFill>
                  <a:srgbClr val="000000"/>
                </a:solidFill>
              </a:rPr>
              <a:t>Papeete</a:t>
            </a:r>
            <a:endParaRPr lang="en-NZ" sz="2300" dirty="0">
              <a:solidFill>
                <a:srgbClr val="000000"/>
              </a:solidFill>
            </a:endParaRPr>
          </a:p>
          <a:p>
            <a:endParaRPr lang="en-NZ" sz="2000" dirty="0">
              <a:solidFill>
                <a:srgbClr val="000000"/>
              </a:solidFill>
            </a:endParaRPr>
          </a:p>
        </p:txBody>
      </p:sp>
      <p:sp>
        <p:nvSpPr>
          <p:cNvPr id="5" name="Footer Placeholder 4">
            <a:extLst>
              <a:ext uri="{FF2B5EF4-FFF2-40B4-BE49-F238E27FC236}">
                <a16:creationId xmlns:a16="http://schemas.microsoft.com/office/drawing/2014/main" id="{97A36079-07A7-48A7-90A8-1D0D5DFEC14E}"/>
              </a:ext>
            </a:extLst>
          </p:cNvPr>
          <p:cNvSpPr>
            <a:spLocks noGrp="1"/>
          </p:cNvSpPr>
          <p:nvPr>
            <p:ph type="ftr" sz="quarter" idx="11"/>
          </p:nvPr>
        </p:nvSpPr>
        <p:spPr>
          <a:xfrm>
            <a:off x="2000065" y="6437687"/>
            <a:ext cx="5289562" cy="314067"/>
          </a:xfrm>
        </p:spPr>
        <p:txBody>
          <a:bodyPr>
            <a:normAutofit/>
          </a:bodyPr>
          <a:lstStyle/>
          <a:p>
            <a:pPr algn="r">
              <a:spcAft>
                <a:spcPts val="600"/>
              </a:spcAft>
            </a:pPr>
            <a:r>
              <a:rPr lang="en-NZ" sz="1100" dirty="0">
                <a:solidFill>
                  <a:schemeClr val="bg1"/>
                </a:solidFill>
              </a:rPr>
              <a:t>www.worldcargopacific.com</a:t>
            </a:r>
          </a:p>
        </p:txBody>
      </p:sp>
      <p:pic>
        <p:nvPicPr>
          <p:cNvPr id="25" name="Picture 24">
            <a:extLst>
              <a:ext uri="{FF2B5EF4-FFF2-40B4-BE49-F238E27FC236}">
                <a16:creationId xmlns:a16="http://schemas.microsoft.com/office/drawing/2014/main" id="{3F99D5CC-E811-4B5E-B47B-54F88A276F82}"/>
              </a:ext>
            </a:extLst>
          </p:cNvPr>
          <p:cNvPicPr>
            <a:picLocks noChangeAspect="1"/>
          </p:cNvPicPr>
          <p:nvPr/>
        </p:nvPicPr>
        <p:blipFill rotWithShape="1">
          <a:blip r:embed="rId3">
            <a:alphaModFix/>
            <a:extLst/>
          </a:blip>
          <a:srcRect l="16441" r="15962"/>
          <a:stretch/>
        </p:blipFill>
        <p:spPr>
          <a:xfrm>
            <a:off x="21538" y="664634"/>
            <a:ext cx="1240951" cy="1298847"/>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ln>
            <a:solidFill>
              <a:schemeClr val="tx1"/>
            </a:solidFill>
          </a:ln>
          <a:effectLst>
            <a:softEdge rad="0"/>
          </a:effectLst>
        </p:spPr>
      </p:pic>
      <p:pic>
        <p:nvPicPr>
          <p:cNvPr id="3" name="Picture 2">
            <a:extLst>
              <a:ext uri="{FF2B5EF4-FFF2-40B4-BE49-F238E27FC236}">
                <a16:creationId xmlns:a16="http://schemas.microsoft.com/office/drawing/2014/main" id="{6588DA6B-DCEA-4333-AB0D-09673FC4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9739" y="6113738"/>
            <a:ext cx="2097463" cy="744262"/>
          </a:xfrm>
          <a:prstGeom prst="rect">
            <a:avLst/>
          </a:prstGeom>
        </p:spPr>
      </p:pic>
    </p:spTree>
    <p:extLst>
      <p:ext uri="{BB962C8B-B14F-4D97-AF65-F5344CB8AC3E}">
        <p14:creationId xmlns:p14="http://schemas.microsoft.com/office/powerpoint/2010/main" val="154563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7B69-535F-44B3-B3CC-84F9E3AF8DD9}"/>
              </a:ext>
            </a:extLst>
          </p:cNvPr>
          <p:cNvSpPr>
            <a:spLocks noGrp="1"/>
          </p:cNvSpPr>
          <p:nvPr>
            <p:ph type="title"/>
          </p:nvPr>
        </p:nvSpPr>
        <p:spPr>
          <a:xfrm>
            <a:off x="1645532" y="91382"/>
            <a:ext cx="5314536" cy="1325563"/>
          </a:xfrm>
        </p:spPr>
        <p:txBody>
          <a:bodyPr>
            <a:normAutofit/>
          </a:bodyPr>
          <a:lstStyle/>
          <a:p>
            <a:pPr algn="ctr"/>
            <a:r>
              <a:rPr lang="en-NZ" b="1" u="sng" dirty="0">
                <a:solidFill>
                  <a:srgbClr val="FF0000"/>
                </a:solidFill>
              </a:rPr>
              <a:t>Transport Air Freight</a:t>
            </a:r>
          </a:p>
        </p:txBody>
      </p:sp>
      <p:sp>
        <p:nvSpPr>
          <p:cNvPr id="7" name="Content Placeholder 6">
            <a:extLst>
              <a:ext uri="{FF2B5EF4-FFF2-40B4-BE49-F238E27FC236}">
                <a16:creationId xmlns:a16="http://schemas.microsoft.com/office/drawing/2014/main" id="{0B7D84F8-06D1-4962-8BFD-97A8C11EB51A}"/>
              </a:ext>
            </a:extLst>
          </p:cNvPr>
          <p:cNvSpPr>
            <a:spLocks noGrp="1"/>
          </p:cNvSpPr>
          <p:nvPr>
            <p:ph idx="1"/>
          </p:nvPr>
        </p:nvSpPr>
        <p:spPr>
          <a:xfrm>
            <a:off x="1196103" y="2104053"/>
            <a:ext cx="5609220" cy="2649894"/>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just">
              <a:buFont typeface="Wingdings" panose="05000000000000000000" pitchFamily="2" charset="2"/>
              <a:buChar char="Ø"/>
            </a:pPr>
            <a:r>
              <a:rPr lang="en-NZ" sz="1800" dirty="0">
                <a:solidFill>
                  <a:schemeClr val="bg1"/>
                </a:solidFill>
              </a:rPr>
              <a:t>Door to Door Services</a:t>
            </a:r>
          </a:p>
          <a:p>
            <a:pPr algn="just">
              <a:buFont typeface="Wingdings" panose="05000000000000000000" pitchFamily="2" charset="2"/>
              <a:buChar char="Ø"/>
            </a:pPr>
            <a:r>
              <a:rPr lang="en-NZ" sz="1800" dirty="0">
                <a:solidFill>
                  <a:schemeClr val="bg1"/>
                </a:solidFill>
              </a:rPr>
              <a:t>Airport to Airport Services</a:t>
            </a:r>
          </a:p>
          <a:p>
            <a:pPr algn="just">
              <a:buFont typeface="Wingdings" panose="05000000000000000000" pitchFamily="2" charset="2"/>
              <a:buChar char="Ø"/>
            </a:pPr>
            <a:r>
              <a:rPr lang="en-NZ" sz="1800" dirty="0">
                <a:solidFill>
                  <a:schemeClr val="bg1"/>
                </a:solidFill>
              </a:rPr>
              <a:t>Import &amp; Export Shipments</a:t>
            </a:r>
          </a:p>
          <a:p>
            <a:pPr algn="just">
              <a:buFont typeface="Wingdings" panose="05000000000000000000" pitchFamily="2" charset="2"/>
              <a:buChar char="Ø"/>
            </a:pPr>
            <a:r>
              <a:rPr lang="en-NZ" sz="1800" dirty="0">
                <a:solidFill>
                  <a:schemeClr val="bg1"/>
                </a:solidFill>
              </a:rPr>
              <a:t>Dangerous Goods</a:t>
            </a:r>
          </a:p>
          <a:p>
            <a:pPr algn="just">
              <a:buFont typeface="Wingdings" panose="05000000000000000000" pitchFamily="2" charset="2"/>
              <a:buChar char="Ø"/>
            </a:pPr>
            <a:r>
              <a:rPr lang="en-NZ" sz="1800" dirty="0">
                <a:solidFill>
                  <a:schemeClr val="bg1"/>
                </a:solidFill>
              </a:rPr>
              <a:t>Transhipment Handling</a:t>
            </a:r>
          </a:p>
          <a:p>
            <a:pPr algn="just">
              <a:buFont typeface="Wingdings" panose="05000000000000000000" pitchFamily="2" charset="2"/>
              <a:buChar char="Ø"/>
            </a:pPr>
            <a:r>
              <a:rPr lang="en-NZ" sz="1800" dirty="0">
                <a:solidFill>
                  <a:schemeClr val="bg1"/>
                </a:solidFill>
              </a:rPr>
              <a:t>Documentation Handling &amp; Processing.</a:t>
            </a:r>
          </a:p>
        </p:txBody>
      </p:sp>
      <p:sp>
        <p:nvSpPr>
          <p:cNvPr id="4" name="Footer Placeholder 3">
            <a:extLst>
              <a:ext uri="{FF2B5EF4-FFF2-40B4-BE49-F238E27FC236}">
                <a16:creationId xmlns:a16="http://schemas.microsoft.com/office/drawing/2014/main" id="{10CB3E5E-26BE-4D70-A548-0D4EF1F02187}"/>
              </a:ext>
            </a:extLst>
          </p:cNvPr>
          <p:cNvSpPr>
            <a:spLocks noGrp="1"/>
          </p:cNvSpPr>
          <p:nvPr>
            <p:ph type="ftr" sz="quarter" idx="11"/>
          </p:nvPr>
        </p:nvSpPr>
        <p:spPr>
          <a:xfrm>
            <a:off x="3307" y="6477396"/>
            <a:ext cx="4802755" cy="365760"/>
          </a:xfrm>
        </p:spPr>
        <p:txBody>
          <a:bodyPr>
            <a:normAutofit/>
          </a:bodyPr>
          <a:lstStyle/>
          <a:p>
            <a:pPr>
              <a:spcAft>
                <a:spcPts val="600"/>
              </a:spcAft>
            </a:pPr>
            <a:r>
              <a:rPr lang="en-NZ" sz="1100" dirty="0">
                <a:solidFill>
                  <a:schemeClr val="tx1">
                    <a:alpha val="80000"/>
                  </a:schemeClr>
                </a:solidFill>
              </a:rPr>
              <a:t>www.worldcargopacific.com</a:t>
            </a:r>
          </a:p>
        </p:txBody>
      </p:sp>
      <p:pic>
        <p:nvPicPr>
          <p:cNvPr id="8" name="Content Placeholder 4">
            <a:extLst>
              <a:ext uri="{FF2B5EF4-FFF2-40B4-BE49-F238E27FC236}">
                <a16:creationId xmlns:a16="http://schemas.microsoft.com/office/drawing/2014/main" id="{9A4A9F29-9FA2-4DD3-B32C-EB61F54F4343}"/>
              </a:ext>
            </a:extLst>
          </p:cNvPr>
          <p:cNvPicPr>
            <a:picLocks noChangeAspect="1"/>
          </p:cNvPicPr>
          <p:nvPr/>
        </p:nvPicPr>
        <p:blipFill rotWithShape="1">
          <a:blip r:embed="rId3"/>
          <a:srcRect l="1482" r="1849"/>
          <a:stretch/>
        </p:blipFill>
        <p:spPr>
          <a:xfrm>
            <a:off x="66132" y="274262"/>
            <a:ext cx="1428324" cy="14842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C738CA53-3A47-4B5F-BBE4-3B34F99FB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7251" y="6096792"/>
            <a:ext cx="2145223" cy="761208"/>
          </a:xfrm>
          <a:prstGeom prst="rect">
            <a:avLst/>
          </a:prstGeom>
        </p:spPr>
      </p:pic>
    </p:spTree>
    <p:extLst>
      <p:ext uri="{BB962C8B-B14F-4D97-AF65-F5344CB8AC3E}">
        <p14:creationId xmlns:p14="http://schemas.microsoft.com/office/powerpoint/2010/main" val="1664739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C2DC10F-CD76-43DC-9E0B-CB291F740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1C18170A-08B7-4230-A012-B24C20E39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52188B95-E375-4977-9E9C-E28CE956F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DF18F779-3372-402B-86A9-CE713AEAC36A}"/>
              </a:ext>
            </a:extLst>
          </p:cNvPr>
          <p:cNvSpPr>
            <a:spLocks noGrp="1"/>
          </p:cNvSpPr>
          <p:nvPr>
            <p:ph type="title"/>
          </p:nvPr>
        </p:nvSpPr>
        <p:spPr>
          <a:xfrm>
            <a:off x="1097280" y="516835"/>
            <a:ext cx="5977937" cy="1666501"/>
          </a:xfrm>
        </p:spPr>
        <p:txBody>
          <a:bodyPr vert="horz" lIns="91440" tIns="45720" rIns="91440" bIns="45720" rtlCol="0" anchor="b">
            <a:normAutofit/>
          </a:bodyPr>
          <a:lstStyle/>
          <a:p>
            <a:pPr algn="ctr"/>
            <a:r>
              <a:rPr lang="en-US" sz="4000" b="1" u="sng" dirty="0">
                <a:solidFill>
                  <a:srgbClr val="FFFFFF"/>
                </a:solidFill>
              </a:rPr>
              <a:t>World Cargo Pacific “Tracking”</a:t>
            </a:r>
          </a:p>
        </p:txBody>
      </p:sp>
      <p:sp>
        <p:nvSpPr>
          <p:cNvPr id="7" name="Content Placeholder 6">
            <a:extLst>
              <a:ext uri="{FF2B5EF4-FFF2-40B4-BE49-F238E27FC236}">
                <a16:creationId xmlns:a16="http://schemas.microsoft.com/office/drawing/2014/main" id="{2380E5B8-D951-47CF-BFDB-2710C8D04772}"/>
              </a:ext>
            </a:extLst>
          </p:cNvPr>
          <p:cNvSpPr>
            <a:spLocks noGrp="1"/>
          </p:cNvSpPr>
          <p:nvPr>
            <p:ph sz="half" idx="2"/>
          </p:nvPr>
        </p:nvSpPr>
        <p:spPr>
          <a:xfrm>
            <a:off x="161651" y="2603544"/>
            <a:ext cx="7310014" cy="3850448"/>
          </a:xfrm>
        </p:spPr>
        <p:txBody>
          <a:bodyPr vert="horz" lIns="0" tIns="45720" rIns="0" bIns="45720" rtlCol="0">
            <a:normAutofit/>
          </a:bodyPr>
          <a:lstStyle/>
          <a:p>
            <a:pPr algn="just"/>
            <a:r>
              <a:rPr lang="en-US" sz="1800" dirty="0">
                <a:solidFill>
                  <a:srgbClr val="FFFFFF"/>
                </a:solidFill>
              </a:rPr>
              <a:t>  Via our Worldwide network of international agents in Asia, Europe, USA, South America, Africa, Middle East, Australia, New Zealand, your merchandise will transit DIRECTLY from port or airport to your French overseas territories destinations (TOM). </a:t>
            </a:r>
          </a:p>
          <a:p>
            <a:pPr algn="just"/>
            <a:r>
              <a:rPr lang="en-NZ" sz="1800" dirty="0">
                <a:solidFill>
                  <a:schemeClr val="bg1"/>
                </a:solidFill>
              </a:rPr>
              <a:t>With WCP Tracking, our customers can be confident that their goods are in safe hands. We provide to our customers with 24/7 access to tracking information through a feature-rich online portal. Give our customers real-time visibility and you give them the peace of mind that their shipment is on target and on time. Offering web tracking as a powerful business driver has never been simpler.</a:t>
            </a:r>
            <a:endParaRPr lang="en-US" sz="1800" dirty="0">
              <a:solidFill>
                <a:schemeClr val="bg1"/>
              </a:solidFill>
            </a:endParaRPr>
          </a:p>
        </p:txBody>
      </p:sp>
      <p:sp>
        <p:nvSpPr>
          <p:cNvPr id="58" name="Rectangle 57">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63CF99C9-5819-43F7-AA94-FC2574067DAB}"/>
              </a:ext>
            </a:extLst>
          </p:cNvPr>
          <p:cNvPicPr>
            <a:picLocks noChangeAspect="1"/>
          </p:cNvPicPr>
          <p:nvPr/>
        </p:nvPicPr>
        <p:blipFill rotWithShape="1">
          <a:blip r:embed="rId2"/>
          <a:srcRect r="10841" b="-2"/>
          <a:stretch/>
        </p:blipFill>
        <p:spPr>
          <a:xfrm>
            <a:off x="8084579" y="879216"/>
            <a:ext cx="3609294" cy="1801463"/>
          </a:xfrm>
          <a:prstGeom prst="rect">
            <a:avLst/>
          </a:prstGeom>
        </p:spPr>
      </p:pic>
      <p:sp>
        <p:nvSpPr>
          <p:cNvPr id="60" name="Rectangle 59">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9102630-56B1-4DEC-AB7C-2D853AFE56A9}"/>
              </a:ext>
            </a:extLst>
          </p:cNvPr>
          <p:cNvPicPr>
            <a:picLocks noGrp="1" noChangeAspect="1"/>
          </p:cNvPicPr>
          <p:nvPr>
            <p:ph sz="half" idx="1"/>
          </p:nvPr>
        </p:nvPicPr>
        <p:blipFill rotWithShape="1">
          <a:blip r:embed="rId3"/>
          <a:srcRect t="5598" r="-3" b="24570"/>
          <a:stretch/>
        </p:blipFill>
        <p:spPr>
          <a:xfrm>
            <a:off x="7610844" y="4082913"/>
            <a:ext cx="4579616" cy="2271198"/>
          </a:xfrm>
          <a:prstGeom prst="rect">
            <a:avLst/>
          </a:prstGeom>
        </p:spPr>
      </p:pic>
      <p:sp>
        <p:nvSpPr>
          <p:cNvPr id="4" name="Footer Placeholder 3">
            <a:extLst>
              <a:ext uri="{FF2B5EF4-FFF2-40B4-BE49-F238E27FC236}">
                <a16:creationId xmlns:a16="http://schemas.microsoft.com/office/drawing/2014/main" id="{8F90C3C4-CBFB-458B-B4FA-B174FB43FBD4}"/>
              </a:ext>
            </a:extLst>
          </p:cNvPr>
          <p:cNvSpPr>
            <a:spLocks noGrp="1"/>
          </p:cNvSpPr>
          <p:nvPr>
            <p:ph type="ftr" sz="quarter" idx="11"/>
          </p:nvPr>
        </p:nvSpPr>
        <p:spPr>
          <a:xfrm>
            <a:off x="881414" y="6473433"/>
            <a:ext cx="3757243" cy="365125"/>
          </a:xfrm>
        </p:spPr>
        <p:txBody>
          <a:bodyPr vert="horz" lIns="91440" tIns="45720" rIns="91440" bIns="45720" rtlCol="0" anchor="ctr">
            <a:normAutofit/>
          </a:bodyPr>
          <a:lstStyle/>
          <a:p>
            <a:pPr algn="l">
              <a:spcAft>
                <a:spcPts val="600"/>
              </a:spcAft>
            </a:pPr>
            <a:r>
              <a:rPr lang="en-US" kern="1200" cap="all" baseline="0" dirty="0">
                <a:solidFill>
                  <a:srgbClr val="FFFFFF"/>
                </a:solidFill>
                <a:latin typeface="+mn-lt"/>
                <a:ea typeface="+mn-ea"/>
                <a:cs typeface="+mn-cs"/>
              </a:rPr>
              <a:t>www.worldcargopacific.com</a:t>
            </a:r>
          </a:p>
        </p:txBody>
      </p:sp>
      <p:pic>
        <p:nvPicPr>
          <p:cNvPr id="11" name="Picture 10">
            <a:extLst>
              <a:ext uri="{FF2B5EF4-FFF2-40B4-BE49-F238E27FC236}">
                <a16:creationId xmlns:a16="http://schemas.microsoft.com/office/drawing/2014/main" id="{A4CBC66A-6290-4ED7-A13F-30FE50B09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634" y="6031333"/>
            <a:ext cx="2160688" cy="766695"/>
          </a:xfrm>
          <a:prstGeom prst="rect">
            <a:avLst/>
          </a:prstGeom>
        </p:spPr>
      </p:pic>
    </p:spTree>
    <p:extLst>
      <p:ext uri="{BB962C8B-B14F-4D97-AF65-F5344CB8AC3E}">
        <p14:creationId xmlns:p14="http://schemas.microsoft.com/office/powerpoint/2010/main" val="418327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CFD2-564D-4E48-94CC-7589280C2060}"/>
              </a:ext>
            </a:extLst>
          </p:cNvPr>
          <p:cNvSpPr>
            <a:spLocks noGrp="1"/>
          </p:cNvSpPr>
          <p:nvPr>
            <p:ph type="title"/>
          </p:nvPr>
        </p:nvSpPr>
        <p:spPr>
          <a:xfrm>
            <a:off x="4115579" y="110680"/>
            <a:ext cx="7746221" cy="1502219"/>
          </a:xfrm>
        </p:spPr>
        <p:txBody>
          <a:bodyPr>
            <a:normAutofit/>
          </a:bodyPr>
          <a:lstStyle/>
          <a:p>
            <a:r>
              <a:rPr lang="en-NZ" b="1" u="sng" dirty="0">
                <a:solidFill>
                  <a:srgbClr val="FF0000"/>
                </a:solidFill>
              </a:rPr>
              <a:t>Corporate Culture and Structure</a:t>
            </a:r>
          </a:p>
        </p:txBody>
      </p:sp>
      <p:sp>
        <p:nvSpPr>
          <p:cNvPr id="3" name="Content Placeholder 2">
            <a:extLst>
              <a:ext uri="{FF2B5EF4-FFF2-40B4-BE49-F238E27FC236}">
                <a16:creationId xmlns:a16="http://schemas.microsoft.com/office/drawing/2014/main" id="{93D01938-3397-47BC-A989-FE1FBF6C57B4}"/>
              </a:ext>
            </a:extLst>
          </p:cNvPr>
          <p:cNvSpPr>
            <a:spLocks noGrp="1"/>
          </p:cNvSpPr>
          <p:nvPr>
            <p:ph idx="1"/>
          </p:nvPr>
        </p:nvSpPr>
        <p:spPr>
          <a:xfrm>
            <a:off x="5467391" y="2022299"/>
            <a:ext cx="6615752" cy="4725020"/>
          </a:xfrm>
        </p:spPr>
        <p:txBody>
          <a:bodyPr anchor="t">
            <a:normAutofit/>
          </a:bodyPr>
          <a:lstStyle/>
          <a:p>
            <a:pPr marL="0" indent="0" algn="just">
              <a:buNone/>
            </a:pPr>
            <a:r>
              <a:rPr lang="en-NZ" dirty="0">
                <a:solidFill>
                  <a:schemeClr val="bg1"/>
                </a:solidFill>
              </a:rPr>
              <a:t>World Cargo Pacific with 15 years experience &amp; knowledge of the Pacific Island market. </a:t>
            </a:r>
          </a:p>
          <a:p>
            <a:pPr marL="0" indent="0" algn="just">
              <a:buNone/>
            </a:pPr>
            <a:r>
              <a:rPr lang="en-NZ" dirty="0">
                <a:solidFill>
                  <a:schemeClr val="bg1"/>
                </a:solidFill>
              </a:rPr>
              <a:t>Moreover, the world is our home because we are agent partners all over the world with local understanding capability, local logistics services, customs services and global e-commerce solutions.</a:t>
            </a:r>
          </a:p>
          <a:p>
            <a:pPr marL="0" indent="0" algn="ctr">
              <a:buNone/>
            </a:pPr>
            <a:endParaRPr lang="en-NZ" dirty="0">
              <a:solidFill>
                <a:srgbClr val="002060"/>
              </a:solidFill>
            </a:endParaRPr>
          </a:p>
          <a:p>
            <a:pPr marL="0" indent="0" algn="ctr">
              <a:buNone/>
            </a:pPr>
            <a:r>
              <a:rPr lang="en-NZ" dirty="0">
                <a:solidFill>
                  <a:srgbClr val="002060"/>
                </a:solidFill>
              </a:rPr>
              <a:t>We speak English!</a:t>
            </a:r>
          </a:p>
          <a:p>
            <a:pPr marL="0" indent="0" algn="ctr">
              <a:buNone/>
            </a:pPr>
            <a:r>
              <a:rPr lang="en-NZ" dirty="0"/>
              <a:t>Nous </a:t>
            </a:r>
            <a:r>
              <a:rPr lang="en-NZ" dirty="0" err="1"/>
              <a:t>parlons</a:t>
            </a:r>
            <a:r>
              <a:rPr lang="en-NZ" dirty="0"/>
              <a:t> </a:t>
            </a:r>
            <a:r>
              <a:rPr lang="en-NZ" dirty="0" err="1"/>
              <a:t>Francais</a:t>
            </a:r>
            <a:r>
              <a:rPr lang="en-NZ" dirty="0"/>
              <a:t>!</a:t>
            </a:r>
          </a:p>
          <a:p>
            <a:pPr marL="0" indent="0" algn="ctr">
              <a:buNone/>
            </a:pPr>
            <a:r>
              <a:rPr lang="en-NZ" dirty="0" err="1">
                <a:solidFill>
                  <a:srgbClr val="FFFF00"/>
                </a:solidFill>
              </a:rPr>
              <a:t>Hablamos</a:t>
            </a:r>
            <a:r>
              <a:rPr lang="en-NZ" dirty="0">
                <a:solidFill>
                  <a:srgbClr val="FFFF00"/>
                </a:solidFill>
              </a:rPr>
              <a:t> </a:t>
            </a:r>
            <a:r>
              <a:rPr lang="en-NZ" dirty="0" err="1">
                <a:solidFill>
                  <a:srgbClr val="FFFF00"/>
                </a:solidFill>
              </a:rPr>
              <a:t>Espanol</a:t>
            </a:r>
            <a:r>
              <a:rPr lang="en-NZ" dirty="0">
                <a:solidFill>
                  <a:srgbClr val="FFFF00"/>
                </a:solidFill>
              </a:rPr>
              <a:t>!</a:t>
            </a:r>
          </a:p>
        </p:txBody>
      </p:sp>
      <p:sp>
        <p:nvSpPr>
          <p:cNvPr id="4" name="Footer Placeholder 3">
            <a:extLst>
              <a:ext uri="{FF2B5EF4-FFF2-40B4-BE49-F238E27FC236}">
                <a16:creationId xmlns:a16="http://schemas.microsoft.com/office/drawing/2014/main" id="{1AE9E5E5-2391-49D0-B9A6-D8AD8ED45F5A}"/>
              </a:ext>
            </a:extLst>
          </p:cNvPr>
          <p:cNvSpPr>
            <a:spLocks noGrp="1"/>
          </p:cNvSpPr>
          <p:nvPr>
            <p:ph type="ftr" sz="quarter" idx="11"/>
          </p:nvPr>
        </p:nvSpPr>
        <p:spPr>
          <a:xfrm>
            <a:off x="5982622" y="6492875"/>
            <a:ext cx="4668258" cy="365125"/>
          </a:xfrm>
        </p:spPr>
        <p:txBody>
          <a:bodyPr>
            <a:normAutofit/>
          </a:bodyPr>
          <a:lstStyle/>
          <a:p>
            <a:pPr algn="l">
              <a:spcAft>
                <a:spcPts val="600"/>
              </a:spcAft>
            </a:pPr>
            <a:r>
              <a:rPr lang="en-NZ" sz="1100" dirty="0">
                <a:solidFill>
                  <a:schemeClr val="tx1">
                    <a:alpha val="80000"/>
                  </a:schemeClr>
                </a:solidFill>
              </a:rPr>
              <a:t>www.worldcargopacific.com</a:t>
            </a:r>
          </a:p>
        </p:txBody>
      </p:sp>
      <p:pic>
        <p:nvPicPr>
          <p:cNvPr id="7" name="Picture 6">
            <a:extLst>
              <a:ext uri="{FF2B5EF4-FFF2-40B4-BE49-F238E27FC236}">
                <a16:creationId xmlns:a16="http://schemas.microsoft.com/office/drawing/2014/main" id="{BC8D322E-033D-49F6-B5A2-0485310E3410}"/>
              </a:ext>
            </a:extLst>
          </p:cNvPr>
          <p:cNvPicPr>
            <a:picLocks noChangeAspect="1"/>
          </p:cNvPicPr>
          <p:nvPr/>
        </p:nvPicPr>
        <p:blipFill rotWithShape="1">
          <a:blip r:embed="rId3"/>
          <a:srcRect r="26125"/>
          <a:stretch/>
        </p:blipFill>
        <p:spPr>
          <a:xfrm>
            <a:off x="4825" y="4170784"/>
            <a:ext cx="2974091" cy="2687225"/>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pic>
        <p:nvPicPr>
          <p:cNvPr id="12" name="Picture 11">
            <a:extLst>
              <a:ext uri="{FF2B5EF4-FFF2-40B4-BE49-F238E27FC236}">
                <a16:creationId xmlns:a16="http://schemas.microsoft.com/office/drawing/2014/main" id="{2D1ED471-29F1-4360-9DFD-29799F1DD19F}"/>
              </a:ext>
            </a:extLst>
          </p:cNvPr>
          <p:cNvPicPr>
            <a:picLocks noChangeAspect="1"/>
          </p:cNvPicPr>
          <p:nvPr/>
        </p:nvPicPr>
        <p:blipFill rotWithShape="1">
          <a:blip r:embed="rId4"/>
          <a:srcRect l="10356" t="14122" r="8589" b="17554"/>
          <a:stretch/>
        </p:blipFill>
        <p:spPr>
          <a:xfrm>
            <a:off x="2010704" y="2086118"/>
            <a:ext cx="3456686" cy="330639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950418F9-E870-4D48-9F7E-A20C8DD90358}"/>
              </a:ext>
            </a:extLst>
          </p:cNvPr>
          <p:cNvPicPr>
            <a:picLocks noChangeAspect="1"/>
          </p:cNvPicPr>
          <p:nvPr/>
        </p:nvPicPr>
        <p:blipFill>
          <a:blip r:embed="rId5"/>
          <a:stretch>
            <a:fillRect/>
          </a:stretch>
        </p:blipFill>
        <p:spPr>
          <a:xfrm rot="10800000">
            <a:off x="0" y="0"/>
            <a:ext cx="3014191" cy="3118683"/>
          </a:xfrm>
          <a:prstGeom prst="ellipse">
            <a:avLst/>
          </a:prstGeom>
          <a:noFill/>
          <a:ln w="63500" cap="rnd">
            <a:noFill/>
          </a:ln>
          <a:effectLst>
            <a:outerShdw blurRad="381000" dist="292100" dir="5400000" sx="-80000" sy="-18000" rotWithShape="0">
              <a:srgbClr val="000000">
                <a:alpha val="22000"/>
              </a:srgbClr>
            </a:outerShdw>
          </a:effectLst>
          <a:scene3d>
            <a:camera prst="orthographicFront">
              <a:rot lat="0" lon="21599987" rev="0"/>
            </a:camera>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2FBD518E-CE36-4AF0-98C8-81958E819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0631" y="6307109"/>
            <a:ext cx="1552512" cy="550891"/>
          </a:xfrm>
          <a:prstGeom prst="rect">
            <a:avLst/>
          </a:prstGeom>
        </p:spPr>
      </p:pic>
      <p:sp>
        <p:nvSpPr>
          <p:cNvPr id="5" name="Rectangle: Rounded Corners 4">
            <a:extLst>
              <a:ext uri="{FF2B5EF4-FFF2-40B4-BE49-F238E27FC236}">
                <a16:creationId xmlns:a16="http://schemas.microsoft.com/office/drawing/2014/main" id="{0F6D80CE-E22F-4EDC-B2BC-4C64A4A42002}"/>
              </a:ext>
            </a:extLst>
          </p:cNvPr>
          <p:cNvSpPr/>
          <p:nvPr/>
        </p:nvSpPr>
        <p:spPr>
          <a:xfrm>
            <a:off x="7010953" y="4384809"/>
            <a:ext cx="3528627" cy="141774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975177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solidFill>
          <a:schemeClr val="accent6">
            <a:alpha val="50000"/>
          </a:schemeClr>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569</Words>
  <Application>Microsoft Office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Retrospect</vt:lpstr>
      <vt:lpstr>World Cargo Pacific</vt:lpstr>
      <vt:lpstr>World Cargo Pacific</vt:lpstr>
      <vt:lpstr>Mission Statement</vt:lpstr>
      <vt:lpstr>Pacific Specialist</vt:lpstr>
      <vt:lpstr>Service Consolidation</vt:lpstr>
      <vt:lpstr>Transport Sea Freight</vt:lpstr>
      <vt:lpstr>Transport Air Freight</vt:lpstr>
      <vt:lpstr>World Cargo Pacific “Tracking”</vt:lpstr>
      <vt:lpstr>Corporate Culture and Structure</vt:lpstr>
      <vt:lpstr>Our Partnerships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Cargo Pacific</dc:title>
  <dc:creator>Jannike Laude</dc:creator>
  <cp:lastModifiedBy>Jannike Laude</cp:lastModifiedBy>
  <cp:revision>32</cp:revision>
  <dcterms:created xsi:type="dcterms:W3CDTF">2019-07-09T01:37:36Z</dcterms:created>
  <dcterms:modified xsi:type="dcterms:W3CDTF">2019-07-17T02:18:06Z</dcterms:modified>
</cp:coreProperties>
</file>